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1.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2.xml" ContentType="application/vnd.openxmlformats-officedocument.presentationml.comments+xml"/>
  <Override PartName="/ppt/tags/tag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sldIdLst>
    <p:sldId id="256" r:id="rId5"/>
    <p:sldId id="259" r:id="rId6"/>
    <p:sldId id="257" r:id="rId7"/>
    <p:sldId id="260" r:id="rId8"/>
    <p:sldId id="258" r:id="rId9"/>
    <p:sldId id="261" r:id="rId10"/>
    <p:sldId id="267" r:id="rId11"/>
    <p:sldId id="262" r:id="rId12"/>
    <p:sldId id="293" r:id="rId13"/>
    <p:sldId id="265" r:id="rId14"/>
    <p:sldId id="268" r:id="rId15"/>
    <p:sldId id="269" r:id="rId16"/>
    <p:sldId id="270" r:id="rId17"/>
    <p:sldId id="271" r:id="rId18"/>
    <p:sldId id="272" r:id="rId19"/>
    <p:sldId id="276" r:id="rId20"/>
    <p:sldId id="274" r:id="rId21"/>
    <p:sldId id="273" r:id="rId22"/>
    <p:sldId id="287" r:id="rId23"/>
    <p:sldId id="278" r:id="rId24"/>
    <p:sldId id="279" r:id="rId25"/>
    <p:sldId id="275" r:id="rId26"/>
    <p:sldId id="289" r:id="rId27"/>
    <p:sldId id="280" r:id="rId28"/>
    <p:sldId id="283" r:id="rId29"/>
    <p:sldId id="282" r:id="rId30"/>
    <p:sldId id="291" r:id="rId31"/>
    <p:sldId id="285" r:id="rId32"/>
    <p:sldId id="294"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92ED931-85B4-468F-80E1-9A74FDC17075}">
          <p14:sldIdLst>
            <p14:sldId id="256"/>
            <p14:sldId id="259"/>
          </p14:sldIdLst>
        </p14:section>
        <p14:section name="Choosing Site" id="{DB812982-1EA6-404B-ABC1-A9C23D59CC78}">
          <p14:sldIdLst>
            <p14:sldId id="257"/>
            <p14:sldId id="260"/>
            <p14:sldId id="258"/>
          </p14:sldIdLst>
        </p14:section>
        <p14:section name="Factors" id="{C4351A22-EAB6-4F26-AB1F-784A1CF5ECA1}">
          <p14:sldIdLst>
            <p14:sldId id="261"/>
            <p14:sldId id="267"/>
            <p14:sldId id="262"/>
            <p14:sldId id="293"/>
            <p14:sldId id="265"/>
            <p14:sldId id="268"/>
            <p14:sldId id="269"/>
            <p14:sldId id="270"/>
            <p14:sldId id="271"/>
          </p14:sldIdLst>
        </p14:section>
        <p14:section name="Site ID" id="{F5232D99-959E-4429-A635-0872834A2840}">
          <p14:sldIdLst>
            <p14:sldId id="272"/>
            <p14:sldId id="276"/>
            <p14:sldId id="274"/>
            <p14:sldId id="273"/>
            <p14:sldId id="287"/>
            <p14:sldId id="278"/>
          </p14:sldIdLst>
        </p14:section>
        <p14:section name="Site Selection" id="{F85D07DB-90D9-4E48-9779-ED6EC9E1DB01}">
          <p14:sldIdLst>
            <p14:sldId id="279"/>
            <p14:sldId id="275"/>
            <p14:sldId id="289"/>
            <p14:sldId id="280"/>
            <p14:sldId id="283"/>
            <p14:sldId id="282"/>
            <p14:sldId id="291"/>
            <p14:sldId id="285"/>
            <p14:sldId id="29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noy, Molly" initials="" lastIdx="0" clrIdx="0"/>
  <p:cmAuthor id="2" name="Richardson, Laura" initials="RL" lastIdx="6" clrIdx="1">
    <p:extLst>
      <p:ext uri="{19B8F6BF-5375-455C-9EA6-DF929625EA0E}">
        <p15:presenceInfo xmlns:p15="http://schemas.microsoft.com/office/powerpoint/2012/main" userId="S-1-5-21-294100216-1067707973-1062603155-203430" providerId="AD"/>
      </p:ext>
    </p:extLst>
  </p:cmAuthor>
  <p:cmAuthor id="3" name="Jenna Stiek" initials="JS" lastIdx="1" clrIdx="2">
    <p:extLst>
      <p:ext uri="{19B8F6BF-5375-455C-9EA6-DF929625EA0E}">
        <p15:presenceInfo xmlns:p15="http://schemas.microsoft.com/office/powerpoint/2012/main" userId="S::jenna.stiek@mdc.mo.gov::765f33cd-2f9c-4b09-8cac-fdb1056d04bc" providerId="AD"/>
      </p:ext>
    </p:extLst>
  </p:cmAuthor>
  <p:cmAuthor id="4" name="April Sevy" initials="AS" lastIdx="7" clrIdx="3">
    <p:extLst>
      <p:ext uri="{19B8F6BF-5375-455C-9EA6-DF929625EA0E}">
        <p15:presenceInfo xmlns:p15="http://schemas.microsoft.com/office/powerpoint/2012/main" userId="S::april.sevy@mdc.mo.gov::c101e135-f241-478c-8437-c1921c9de6f8" providerId="AD"/>
      </p:ext>
    </p:extLst>
  </p:cmAuthor>
  <p:cmAuthor id="5" name="Kat Lackman" initials="KL" lastIdx="28" clrIdx="4">
    <p:extLst>
      <p:ext uri="{19B8F6BF-5375-455C-9EA6-DF929625EA0E}">
        <p15:presenceInfo xmlns:p15="http://schemas.microsoft.com/office/powerpoint/2012/main" userId="S::kat.lackman@mdc.mo.gov::2e91a167-3112-4544-b49f-879f8995c340" providerId="AD"/>
      </p:ext>
    </p:extLst>
  </p:cmAuthor>
  <p:cmAuthor id="6" name="Laura.Richardson@dnr.mo.gov" initials="La" lastIdx="6" clrIdx="5">
    <p:extLst>
      <p:ext uri="{19B8F6BF-5375-455C-9EA6-DF929625EA0E}">
        <p15:presenceInfo xmlns:p15="http://schemas.microsoft.com/office/powerpoint/2012/main" userId="S::laura.richardson_dnr.mo.gov#ext#@missouriconservation.onmicrosoft.com::38545312-ea2a-4f36-ba3e-5deeaba398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F9F2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783" autoAdjust="0"/>
  </p:normalViewPr>
  <p:slideViewPr>
    <p:cSldViewPr snapToGrid="0">
      <p:cViewPr varScale="1">
        <p:scale>
          <a:sx n="106" d="100"/>
          <a:sy n="106" d="100"/>
        </p:scale>
        <p:origin x="176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ie Twehus" userId="62dfab22-c756-4185-9775-823c2839bc29" providerId="ADAL" clId="{E52BA26D-A29C-4DCA-91C0-D6BB74C78ECD}"/>
    <pc:docChg chg="custSel modSld">
      <pc:chgData name="Cassie Twehus" userId="62dfab22-c756-4185-9775-823c2839bc29" providerId="ADAL" clId="{E52BA26D-A29C-4DCA-91C0-D6BB74C78ECD}" dt="2022-02-18T14:28:29.419" v="0" actId="27636"/>
      <pc:docMkLst>
        <pc:docMk/>
      </pc:docMkLst>
      <pc:sldChg chg="modSp mod">
        <pc:chgData name="Cassie Twehus" userId="62dfab22-c756-4185-9775-823c2839bc29" providerId="ADAL" clId="{E52BA26D-A29C-4DCA-91C0-D6BB74C78ECD}" dt="2022-02-18T14:28:29.419" v="0" actId="27636"/>
        <pc:sldMkLst>
          <pc:docMk/>
          <pc:sldMk cId="281372845" sldId="285"/>
        </pc:sldMkLst>
        <pc:spChg chg="mod">
          <ac:chgData name="Cassie Twehus" userId="62dfab22-c756-4185-9775-823c2839bc29" providerId="ADAL" clId="{E52BA26D-A29C-4DCA-91C0-D6BB74C78ECD}" dt="2022-02-18T14:28:29.419" v="0" actId="27636"/>
          <ac:spMkLst>
            <pc:docMk/>
            <pc:sldMk cId="281372845" sldId="285"/>
            <ac:spMk id="8" creationId="{00000000-0000-0000-0000-000000000000}"/>
          </ac:spMkLst>
        </pc:spChg>
      </pc:sldChg>
    </pc:docChg>
  </pc:docChgLst>
  <pc:docChgLst>
    <pc:chgData name="Tabitha Gatts" userId="S::tabitha.gatts_dnr.mo.gov#ext#@missouriconservation.onmicrosoft.com::3731d72a-8f1f-4145-a107-75701e086ddd" providerId="AD" clId="Web-{7CE0B324-19E2-169B-D34C-04504E84D6AE}"/>
    <pc:docChg chg="modSld">
      <pc:chgData name="Tabitha Gatts" userId="S::tabitha.gatts_dnr.mo.gov#ext#@missouriconservation.onmicrosoft.com::3731d72a-8f1f-4145-a107-75701e086ddd" providerId="AD" clId="Web-{7CE0B324-19E2-169B-D34C-04504E84D6AE}" dt="2022-02-18T18:14:56.478" v="11" actId="20577"/>
      <pc:docMkLst>
        <pc:docMk/>
      </pc:docMkLst>
      <pc:sldChg chg="modSp">
        <pc:chgData name="Tabitha Gatts" userId="S::tabitha.gatts_dnr.mo.gov#ext#@missouriconservation.onmicrosoft.com::3731d72a-8f1f-4145-a107-75701e086ddd" providerId="AD" clId="Web-{7CE0B324-19E2-169B-D34C-04504E84D6AE}" dt="2022-02-18T18:07:24.031" v="9" actId="14100"/>
        <pc:sldMkLst>
          <pc:docMk/>
          <pc:sldMk cId="2858479469" sldId="258"/>
        </pc:sldMkLst>
        <pc:spChg chg="mod">
          <ac:chgData name="Tabitha Gatts" userId="S::tabitha.gatts_dnr.mo.gov#ext#@missouriconservation.onmicrosoft.com::3731d72a-8f1f-4145-a107-75701e086ddd" providerId="AD" clId="Web-{7CE0B324-19E2-169B-D34C-04504E84D6AE}" dt="2022-02-18T18:07:24.031" v="9" actId="14100"/>
          <ac:spMkLst>
            <pc:docMk/>
            <pc:sldMk cId="2858479469" sldId="258"/>
            <ac:spMk id="7" creationId="{00000000-0000-0000-0000-000000000000}"/>
          </ac:spMkLst>
        </pc:spChg>
      </pc:sldChg>
      <pc:sldChg chg="modSp">
        <pc:chgData name="Tabitha Gatts" userId="S::tabitha.gatts_dnr.mo.gov#ext#@missouriconservation.onmicrosoft.com::3731d72a-8f1f-4145-a107-75701e086ddd" providerId="AD" clId="Web-{7CE0B324-19E2-169B-D34C-04504E84D6AE}" dt="2022-02-18T18:14:56.478" v="11" actId="20577"/>
        <pc:sldMkLst>
          <pc:docMk/>
          <pc:sldMk cId="1709330049" sldId="282"/>
        </pc:sldMkLst>
        <pc:spChg chg="mod">
          <ac:chgData name="Tabitha Gatts" userId="S::tabitha.gatts_dnr.mo.gov#ext#@missouriconservation.onmicrosoft.com::3731d72a-8f1f-4145-a107-75701e086ddd" providerId="AD" clId="Web-{7CE0B324-19E2-169B-D34C-04504E84D6AE}" dt="2022-02-18T18:14:56.478" v="11" actId="20577"/>
          <ac:spMkLst>
            <pc:docMk/>
            <pc:sldMk cId="1709330049" sldId="282"/>
            <ac:spMk id="3"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2-07-18T16:21:13.204" idx="5">
    <p:pos x="10" y="10"/>
    <p:text>Removed site selection form from the notes.</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2-07-18T16:22:28.760" idx="6">
    <p:pos x="10" y="10"/>
    <p:text>Removed site selection form from the notes and altered notes to fit PPT.</p:text>
    <p:extLst>
      <p:ext uri="{C676402C-5697-4E1C-873F-D02D1690AC5C}">
        <p15:threadingInfo xmlns:p15="http://schemas.microsoft.com/office/powerpoint/2012/main" timeZoneBias="30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07/relationships/hdphoto" Target="../media/hdphoto1.wdp"/><Relationship Id="rId1"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07/relationships/hdphoto" Target="../media/hdphoto1.wdp"/><Relationship Id="rId1"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77341C-D0B0-4CBA-A119-B6172DCFA162}"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2D5BC745-B027-4A63-85CE-0C0A7B50C970}">
      <dgm:prSet phldrT="[Text]"/>
      <dgm:spPr/>
      <dgm:t>
        <a:bodyPr/>
        <a:lstStyle/>
        <a:p>
          <a:r>
            <a:rPr lang="en-US"/>
            <a:t>Stream Team Interactive Map</a:t>
          </a:r>
        </a:p>
      </dgm:t>
    </dgm:pt>
    <dgm:pt modelId="{14BB1A01-C663-482E-95BE-3CE04B107DBF}" type="parTrans" cxnId="{CD655B38-66B5-4998-BA70-F84D346C41DC}">
      <dgm:prSet/>
      <dgm:spPr/>
      <dgm:t>
        <a:bodyPr/>
        <a:lstStyle/>
        <a:p>
          <a:endParaRPr lang="en-US"/>
        </a:p>
      </dgm:t>
    </dgm:pt>
    <dgm:pt modelId="{D4A95FCF-DF69-4AE7-B8A2-5F8FAE5D4438}" type="sibTrans" cxnId="{CD655B38-66B5-4998-BA70-F84D346C41DC}">
      <dgm:prSet/>
      <dgm:spPr/>
      <dgm:t>
        <a:bodyPr/>
        <a:lstStyle/>
        <a:p>
          <a:endParaRPr lang="en-US"/>
        </a:p>
      </dgm:t>
    </dgm:pt>
    <dgm:pt modelId="{D1EA5383-5FAE-4F34-A22D-CA7FB90F9D35}">
      <dgm:prSet phldrT="[Text]"/>
      <dgm:spPr/>
      <dgm:t>
        <a:bodyPr/>
        <a:lstStyle/>
        <a:p>
          <a:r>
            <a:rPr lang="en-US"/>
            <a:t>DNR Interactive Map</a:t>
          </a:r>
        </a:p>
      </dgm:t>
    </dgm:pt>
    <dgm:pt modelId="{A96C09BE-0A1D-4D19-83AB-E0B8A72BB7AE}" type="parTrans" cxnId="{0D6DD29F-0DF6-455A-B3C0-1EE0ABF2B0D7}">
      <dgm:prSet/>
      <dgm:spPr/>
      <dgm:t>
        <a:bodyPr/>
        <a:lstStyle/>
        <a:p>
          <a:endParaRPr lang="en-US"/>
        </a:p>
      </dgm:t>
    </dgm:pt>
    <dgm:pt modelId="{D2B330FB-AF03-4ACA-950D-712A8541B594}" type="sibTrans" cxnId="{0D6DD29F-0DF6-455A-B3C0-1EE0ABF2B0D7}">
      <dgm:prSet/>
      <dgm:spPr/>
      <dgm:t>
        <a:bodyPr/>
        <a:lstStyle/>
        <a:p>
          <a:endParaRPr lang="en-US"/>
        </a:p>
      </dgm:t>
    </dgm:pt>
    <dgm:pt modelId="{0FA0EBAE-C278-44A8-A306-10D534F123A7}">
      <dgm:prSet phldrT="[Text]"/>
      <dgm:spPr/>
      <dgm:t>
        <a:bodyPr/>
        <a:lstStyle/>
        <a:p>
          <a:r>
            <a:rPr lang="en-US"/>
            <a:t>Google Maps</a:t>
          </a:r>
        </a:p>
      </dgm:t>
    </dgm:pt>
    <dgm:pt modelId="{3C94E89A-F7C5-4921-84BD-D365F069908F}" type="parTrans" cxnId="{33D47B73-4F20-437B-A24E-8B9F0C80D0AB}">
      <dgm:prSet/>
      <dgm:spPr/>
      <dgm:t>
        <a:bodyPr/>
        <a:lstStyle/>
        <a:p>
          <a:endParaRPr lang="en-US"/>
        </a:p>
      </dgm:t>
    </dgm:pt>
    <dgm:pt modelId="{C5D274A6-AAF0-4AA5-844B-978D0698781D}" type="sibTrans" cxnId="{33D47B73-4F20-437B-A24E-8B9F0C80D0AB}">
      <dgm:prSet/>
      <dgm:spPr/>
      <dgm:t>
        <a:bodyPr/>
        <a:lstStyle/>
        <a:p>
          <a:endParaRPr lang="en-US"/>
        </a:p>
      </dgm:t>
    </dgm:pt>
    <dgm:pt modelId="{075E6AB8-0DC3-4826-B3D7-D9E238F3FE23}" type="pres">
      <dgm:prSet presAssocID="{F277341C-D0B0-4CBA-A119-B6172DCFA162}" presName="Name0" presStyleCnt="0">
        <dgm:presLayoutVars>
          <dgm:dir/>
          <dgm:resizeHandles val="exact"/>
        </dgm:presLayoutVars>
      </dgm:prSet>
      <dgm:spPr/>
    </dgm:pt>
    <dgm:pt modelId="{D311062B-A3D5-4C75-BE0E-C4F45A2BA1AF}" type="pres">
      <dgm:prSet presAssocID="{2D5BC745-B027-4A63-85CE-0C0A7B50C970}" presName="compNode" presStyleCnt="0"/>
      <dgm:spPr/>
    </dgm:pt>
    <dgm:pt modelId="{740F4BDC-8FFB-433E-A48E-4FE8130643F1}" type="pres">
      <dgm:prSet presAssocID="{2D5BC745-B027-4A63-85CE-0C0A7B50C970}" presName="pictRect" presStyleLbl="node1" presStyleIdx="0" presStyleCnt="3" custScaleX="118961" custScaleY="159105"/>
      <dgm:spPr>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contrast="-40000"/>
                    </a14:imgEffect>
                  </a14:imgLayer>
                </a14:imgProps>
              </a:ext>
            </a:extLst>
          </a:blip>
          <a:stretch>
            <a:fillRect/>
          </a:stretch>
        </a:blipFill>
        <a:ln>
          <a:solidFill>
            <a:schemeClr val="tx2"/>
          </a:solidFill>
        </a:ln>
      </dgm:spPr>
    </dgm:pt>
    <dgm:pt modelId="{95510D8B-7ABD-4274-B99F-925E4B860977}" type="pres">
      <dgm:prSet presAssocID="{2D5BC745-B027-4A63-85CE-0C0A7B50C970}" presName="textRect" presStyleLbl="revTx" presStyleIdx="0" presStyleCnt="3" custLinFactNeighborX="-497" custLinFactNeighborY="49042">
        <dgm:presLayoutVars>
          <dgm:bulletEnabled val="1"/>
        </dgm:presLayoutVars>
      </dgm:prSet>
      <dgm:spPr/>
    </dgm:pt>
    <dgm:pt modelId="{259101D0-1927-4551-88BD-E61568B37151}" type="pres">
      <dgm:prSet presAssocID="{D4A95FCF-DF69-4AE7-B8A2-5F8FAE5D4438}" presName="sibTrans" presStyleLbl="sibTrans2D1" presStyleIdx="0" presStyleCnt="0"/>
      <dgm:spPr/>
    </dgm:pt>
    <dgm:pt modelId="{68F5BF23-83B9-4FD7-A6AE-236D412D1188}" type="pres">
      <dgm:prSet presAssocID="{D1EA5383-5FAE-4F34-A22D-CA7FB90F9D35}" presName="compNode" presStyleCnt="0"/>
      <dgm:spPr/>
    </dgm:pt>
    <dgm:pt modelId="{DDEE2FCF-AB70-4C25-B6AD-8B4B46993E70}" type="pres">
      <dgm:prSet presAssocID="{D1EA5383-5FAE-4F34-A22D-CA7FB90F9D35}" presName="pictRect" presStyleLbl="node1" presStyleIdx="1" presStyleCnt="3" custScaleX="118121" custScaleY="158707"/>
      <dgm:spPr>
        <a:blipFill rotWithShape="1">
          <a:blip xmlns:r="http://schemas.openxmlformats.org/officeDocument/2006/relationships" r:embed="rId3"/>
          <a:stretch>
            <a:fillRect/>
          </a:stretch>
        </a:blipFill>
        <a:ln>
          <a:solidFill>
            <a:schemeClr val="tx2"/>
          </a:solidFill>
        </a:ln>
      </dgm:spPr>
    </dgm:pt>
    <dgm:pt modelId="{9BC8987F-5FE7-46F1-AEBC-DAC07D3359B4}" type="pres">
      <dgm:prSet presAssocID="{D1EA5383-5FAE-4F34-A22D-CA7FB90F9D35}" presName="textRect" presStyleLbl="revTx" presStyleIdx="1" presStyleCnt="3" custLinFactNeighborX="2079" custLinFactNeighborY="42036">
        <dgm:presLayoutVars>
          <dgm:bulletEnabled val="1"/>
        </dgm:presLayoutVars>
      </dgm:prSet>
      <dgm:spPr/>
    </dgm:pt>
    <dgm:pt modelId="{A7AAB1D7-B50E-425C-B4F3-AED986CF1C3D}" type="pres">
      <dgm:prSet presAssocID="{D2B330FB-AF03-4ACA-950D-712A8541B594}" presName="sibTrans" presStyleLbl="sibTrans2D1" presStyleIdx="0" presStyleCnt="0"/>
      <dgm:spPr/>
    </dgm:pt>
    <dgm:pt modelId="{2BAE9068-292F-47A2-B7CE-A2D8E258049C}" type="pres">
      <dgm:prSet presAssocID="{0FA0EBAE-C278-44A8-A306-10D534F123A7}" presName="compNode" presStyleCnt="0"/>
      <dgm:spPr/>
    </dgm:pt>
    <dgm:pt modelId="{CD3452D9-91E9-4DA2-B975-84417C5C3965}" type="pres">
      <dgm:prSet presAssocID="{0FA0EBAE-C278-44A8-A306-10D534F123A7}" presName="pictRect" presStyleLbl="node1" presStyleIdx="2" presStyleCnt="3" custScaleX="118542" custScaleY="154598"/>
      <dgm:spPr>
        <a:blipFill rotWithShape="1">
          <a:blip xmlns:r="http://schemas.openxmlformats.org/officeDocument/2006/relationships" r:embed="rId4">
            <a:extLst>
              <a:ext uri="{BEBA8EAE-BF5A-486C-A8C5-ECC9F3942E4B}">
                <a14:imgProps xmlns:a14="http://schemas.microsoft.com/office/drawing/2010/main">
                  <a14:imgLayer r:embed="rId5">
                    <a14:imgEffect>
                      <a14:sharpenSoften amount="60000"/>
                    </a14:imgEffect>
                    <a14:imgEffect>
                      <a14:brightnessContrast contrast="-23000"/>
                    </a14:imgEffect>
                  </a14:imgLayer>
                </a14:imgProps>
              </a:ext>
            </a:extLst>
          </a:blip>
          <a:stretch>
            <a:fillRect/>
          </a:stretch>
        </a:blipFill>
        <a:ln>
          <a:solidFill>
            <a:schemeClr val="tx2"/>
          </a:solidFill>
        </a:ln>
      </dgm:spPr>
    </dgm:pt>
    <dgm:pt modelId="{33D205A5-9F79-492E-B767-652929220A50}" type="pres">
      <dgm:prSet presAssocID="{0FA0EBAE-C278-44A8-A306-10D534F123A7}" presName="textRect" presStyleLbl="revTx" presStyleIdx="2" presStyleCnt="3" custLinFactNeighborX="63" custLinFactNeighborY="54647">
        <dgm:presLayoutVars>
          <dgm:bulletEnabled val="1"/>
        </dgm:presLayoutVars>
      </dgm:prSet>
      <dgm:spPr/>
    </dgm:pt>
  </dgm:ptLst>
  <dgm:cxnLst>
    <dgm:cxn modelId="{C3027F13-A387-4743-B92C-4743268D9449}" type="presOf" srcId="{D2B330FB-AF03-4ACA-950D-712A8541B594}" destId="{A7AAB1D7-B50E-425C-B4F3-AED986CF1C3D}" srcOrd="0" destOrd="0" presId="urn:microsoft.com/office/officeart/2005/8/layout/pList1"/>
    <dgm:cxn modelId="{CD655B38-66B5-4998-BA70-F84D346C41DC}" srcId="{F277341C-D0B0-4CBA-A119-B6172DCFA162}" destId="{2D5BC745-B027-4A63-85CE-0C0A7B50C970}" srcOrd="0" destOrd="0" parTransId="{14BB1A01-C663-482E-95BE-3CE04B107DBF}" sibTransId="{D4A95FCF-DF69-4AE7-B8A2-5F8FAE5D4438}"/>
    <dgm:cxn modelId="{33D47B73-4F20-437B-A24E-8B9F0C80D0AB}" srcId="{F277341C-D0B0-4CBA-A119-B6172DCFA162}" destId="{0FA0EBAE-C278-44A8-A306-10D534F123A7}" srcOrd="2" destOrd="0" parTransId="{3C94E89A-F7C5-4921-84BD-D365F069908F}" sibTransId="{C5D274A6-AAF0-4AA5-844B-978D0698781D}"/>
    <dgm:cxn modelId="{69873956-87B6-4AF4-97E0-114874958C28}" type="presOf" srcId="{2D5BC745-B027-4A63-85CE-0C0A7B50C970}" destId="{95510D8B-7ABD-4274-B99F-925E4B860977}" srcOrd="0" destOrd="0" presId="urn:microsoft.com/office/officeart/2005/8/layout/pList1"/>
    <dgm:cxn modelId="{2C3F0B79-F6AC-41FE-A220-FE4AFF0F4DB8}" type="presOf" srcId="{0FA0EBAE-C278-44A8-A306-10D534F123A7}" destId="{33D205A5-9F79-492E-B767-652929220A50}" srcOrd="0" destOrd="0" presId="urn:microsoft.com/office/officeart/2005/8/layout/pList1"/>
    <dgm:cxn modelId="{13F61E9F-0B4B-491E-AC76-E95472B4BB02}" type="presOf" srcId="{F277341C-D0B0-4CBA-A119-B6172DCFA162}" destId="{075E6AB8-0DC3-4826-B3D7-D9E238F3FE23}" srcOrd="0" destOrd="0" presId="urn:microsoft.com/office/officeart/2005/8/layout/pList1"/>
    <dgm:cxn modelId="{0D6DD29F-0DF6-455A-B3C0-1EE0ABF2B0D7}" srcId="{F277341C-D0B0-4CBA-A119-B6172DCFA162}" destId="{D1EA5383-5FAE-4F34-A22D-CA7FB90F9D35}" srcOrd="1" destOrd="0" parTransId="{A96C09BE-0A1D-4D19-83AB-E0B8A72BB7AE}" sibTransId="{D2B330FB-AF03-4ACA-950D-712A8541B594}"/>
    <dgm:cxn modelId="{046B4FA1-4888-4FC9-B058-91149161450B}" type="presOf" srcId="{D4A95FCF-DF69-4AE7-B8A2-5F8FAE5D4438}" destId="{259101D0-1927-4551-88BD-E61568B37151}" srcOrd="0" destOrd="0" presId="urn:microsoft.com/office/officeart/2005/8/layout/pList1"/>
    <dgm:cxn modelId="{6C7C51FA-B2A1-4988-A821-612116C66B19}" type="presOf" srcId="{D1EA5383-5FAE-4F34-A22D-CA7FB90F9D35}" destId="{9BC8987F-5FE7-46F1-AEBC-DAC07D3359B4}" srcOrd="0" destOrd="0" presId="urn:microsoft.com/office/officeart/2005/8/layout/pList1"/>
    <dgm:cxn modelId="{ECDA9C91-7379-4467-BEA5-1DAA057E0EED}" type="presParOf" srcId="{075E6AB8-0DC3-4826-B3D7-D9E238F3FE23}" destId="{D311062B-A3D5-4C75-BE0E-C4F45A2BA1AF}" srcOrd="0" destOrd="0" presId="urn:microsoft.com/office/officeart/2005/8/layout/pList1"/>
    <dgm:cxn modelId="{7A7BBCDA-0DFE-4C84-83CF-D7364164545E}" type="presParOf" srcId="{D311062B-A3D5-4C75-BE0E-C4F45A2BA1AF}" destId="{740F4BDC-8FFB-433E-A48E-4FE8130643F1}" srcOrd="0" destOrd="0" presId="urn:microsoft.com/office/officeart/2005/8/layout/pList1"/>
    <dgm:cxn modelId="{3527B6E5-9E4C-446A-A445-3E3352193A59}" type="presParOf" srcId="{D311062B-A3D5-4C75-BE0E-C4F45A2BA1AF}" destId="{95510D8B-7ABD-4274-B99F-925E4B860977}" srcOrd="1" destOrd="0" presId="urn:microsoft.com/office/officeart/2005/8/layout/pList1"/>
    <dgm:cxn modelId="{4009CA3B-68B9-4ECA-95A7-0EAA87529A39}" type="presParOf" srcId="{075E6AB8-0DC3-4826-B3D7-D9E238F3FE23}" destId="{259101D0-1927-4551-88BD-E61568B37151}" srcOrd="1" destOrd="0" presId="urn:microsoft.com/office/officeart/2005/8/layout/pList1"/>
    <dgm:cxn modelId="{22917E9B-E4A6-413D-91C6-C8B425D782C1}" type="presParOf" srcId="{075E6AB8-0DC3-4826-B3D7-D9E238F3FE23}" destId="{68F5BF23-83B9-4FD7-A6AE-236D412D1188}" srcOrd="2" destOrd="0" presId="urn:microsoft.com/office/officeart/2005/8/layout/pList1"/>
    <dgm:cxn modelId="{6024CC72-0490-4162-B402-C3B3099B3F46}" type="presParOf" srcId="{68F5BF23-83B9-4FD7-A6AE-236D412D1188}" destId="{DDEE2FCF-AB70-4C25-B6AD-8B4B46993E70}" srcOrd="0" destOrd="0" presId="urn:microsoft.com/office/officeart/2005/8/layout/pList1"/>
    <dgm:cxn modelId="{21FE6DE6-9173-43F2-B4C6-680A624432E8}" type="presParOf" srcId="{68F5BF23-83B9-4FD7-A6AE-236D412D1188}" destId="{9BC8987F-5FE7-46F1-AEBC-DAC07D3359B4}" srcOrd="1" destOrd="0" presId="urn:microsoft.com/office/officeart/2005/8/layout/pList1"/>
    <dgm:cxn modelId="{FE9752E1-B8C3-4DA7-93E6-0169384D6C48}" type="presParOf" srcId="{075E6AB8-0DC3-4826-B3D7-D9E238F3FE23}" destId="{A7AAB1D7-B50E-425C-B4F3-AED986CF1C3D}" srcOrd="3" destOrd="0" presId="urn:microsoft.com/office/officeart/2005/8/layout/pList1"/>
    <dgm:cxn modelId="{D48DD171-8A03-4C27-888A-70EB3CFF21F9}" type="presParOf" srcId="{075E6AB8-0DC3-4826-B3D7-D9E238F3FE23}" destId="{2BAE9068-292F-47A2-B7CE-A2D8E258049C}" srcOrd="4" destOrd="0" presId="urn:microsoft.com/office/officeart/2005/8/layout/pList1"/>
    <dgm:cxn modelId="{414DE444-88BA-47F3-B259-E77E43FEE9D1}" type="presParOf" srcId="{2BAE9068-292F-47A2-B7CE-A2D8E258049C}" destId="{CD3452D9-91E9-4DA2-B975-84417C5C3965}" srcOrd="0" destOrd="0" presId="urn:microsoft.com/office/officeart/2005/8/layout/pList1"/>
    <dgm:cxn modelId="{ECA87842-BF84-4D03-BEDC-0D6E9DFADAF3}" type="presParOf" srcId="{2BAE9068-292F-47A2-B7CE-A2D8E258049C}" destId="{33D205A5-9F79-492E-B767-652929220A50}" srcOrd="1" destOrd="0" presId="urn:microsoft.com/office/officeart/2005/8/layout/p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0F4BDC-8FFB-433E-A48E-4FE8130643F1}">
      <dsp:nvSpPr>
        <dsp:cNvPr id="0" name=""/>
        <dsp:cNvSpPr/>
      </dsp:nvSpPr>
      <dsp:spPr>
        <a:xfrm>
          <a:off x="3220" y="1086224"/>
          <a:ext cx="2509698" cy="2312703"/>
        </a:xfrm>
        <a:prstGeom prst="roundRect">
          <a:avLst/>
        </a:prstGeom>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contrast="-40000"/>
                    </a14:imgEffect>
                  </a14:imgLayer>
                </a14:imgProps>
              </a:ext>
            </a:extLst>
          </a:blip>
          <a:stretch>
            <a:fillRect/>
          </a:stretch>
        </a:blipFill>
        <a:ln w="381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95510D8B-7ABD-4274-B99F-925E4B860977}">
      <dsp:nvSpPr>
        <dsp:cNvPr id="0" name=""/>
        <dsp:cNvSpPr/>
      </dsp:nvSpPr>
      <dsp:spPr>
        <a:xfrm>
          <a:off x="192743" y="3353209"/>
          <a:ext cx="2109681" cy="782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a:t>Stream Team Interactive Map</a:t>
          </a:r>
        </a:p>
      </dsp:txBody>
      <dsp:txXfrm>
        <a:off x="192743" y="3353209"/>
        <a:ext cx="2109681" cy="782691"/>
      </dsp:txXfrm>
    </dsp:sp>
    <dsp:sp modelId="{DDEE2FCF-AB70-4C25-B6AD-8B4B46993E70}">
      <dsp:nvSpPr>
        <dsp:cNvPr id="0" name=""/>
        <dsp:cNvSpPr/>
      </dsp:nvSpPr>
      <dsp:spPr>
        <a:xfrm>
          <a:off x="2723975" y="1087670"/>
          <a:ext cx="2491977" cy="2306918"/>
        </a:xfrm>
        <a:prstGeom prst="roundRect">
          <a:avLst/>
        </a:prstGeom>
        <a:blipFill rotWithShape="1">
          <a:blip xmlns:r="http://schemas.openxmlformats.org/officeDocument/2006/relationships" r:embed="rId3"/>
          <a:stretch>
            <a:fillRect/>
          </a:stretch>
        </a:blipFill>
        <a:ln w="381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9BC8987F-5FE7-46F1-AEBC-DAC07D3359B4}">
      <dsp:nvSpPr>
        <dsp:cNvPr id="0" name=""/>
        <dsp:cNvSpPr/>
      </dsp:nvSpPr>
      <dsp:spPr>
        <a:xfrm>
          <a:off x="2958983" y="3296927"/>
          <a:ext cx="2109681" cy="782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a:t>DNR Interactive Map</a:t>
          </a:r>
        </a:p>
      </dsp:txBody>
      <dsp:txXfrm>
        <a:off x="2958983" y="3296927"/>
        <a:ext cx="2109681" cy="782691"/>
      </dsp:txXfrm>
    </dsp:sp>
    <dsp:sp modelId="{CD3452D9-91E9-4DA2-B975-84417C5C3965}">
      <dsp:nvSpPr>
        <dsp:cNvPr id="0" name=""/>
        <dsp:cNvSpPr/>
      </dsp:nvSpPr>
      <dsp:spPr>
        <a:xfrm>
          <a:off x="5427009" y="1102602"/>
          <a:ext cx="2500858" cy="2247191"/>
        </a:xfrm>
        <a:prstGeom prst="roundRect">
          <a:avLst/>
        </a:prstGeom>
        <a:blipFill rotWithShape="1">
          <a:blip xmlns:r="http://schemas.openxmlformats.org/officeDocument/2006/relationships" r:embed="rId4">
            <a:extLst>
              <a:ext uri="{BEBA8EAE-BF5A-486C-A8C5-ECC9F3942E4B}">
                <a14:imgProps xmlns:a14="http://schemas.microsoft.com/office/drawing/2010/main">
                  <a14:imgLayer r:embed="rId5">
                    <a14:imgEffect>
                      <a14:sharpenSoften amount="60000"/>
                    </a14:imgEffect>
                    <a14:imgEffect>
                      <a14:brightnessContrast contrast="-23000"/>
                    </a14:imgEffect>
                  </a14:imgLayer>
                </a14:imgProps>
              </a:ext>
            </a:extLst>
          </a:blip>
          <a:stretch>
            <a:fillRect/>
          </a:stretch>
        </a:blipFill>
        <a:ln w="381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33D205A5-9F79-492E-B767-652929220A50}">
      <dsp:nvSpPr>
        <dsp:cNvPr id="0" name=""/>
        <dsp:cNvSpPr/>
      </dsp:nvSpPr>
      <dsp:spPr>
        <a:xfrm>
          <a:off x="5623927" y="3380701"/>
          <a:ext cx="2109681" cy="782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a:t>Google Maps</a:t>
          </a:r>
        </a:p>
      </dsp:txBody>
      <dsp:txXfrm>
        <a:off x="5623927" y="3380701"/>
        <a:ext cx="2109681" cy="782691"/>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5704B6-E26F-4028-901A-E6996ED5AABD}" type="datetimeFigureOut">
              <a:rPr lang="en-US" smtClean="0"/>
              <a:t>2/25/2023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F80DD3-DE61-4FD3-9D04-AF450B4AB351}" type="slidenum">
              <a:rPr lang="en-US" smtClean="0"/>
              <a:t>‹#›</a:t>
            </a:fld>
            <a:endParaRPr lang="en-US"/>
          </a:p>
        </p:txBody>
      </p:sp>
    </p:spTree>
    <p:extLst>
      <p:ext uri="{BB962C8B-B14F-4D97-AF65-F5344CB8AC3E}">
        <p14:creationId xmlns:p14="http://schemas.microsoft.com/office/powerpoint/2010/main" val="1479148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a:t>
            </a:r>
            <a:r>
              <a:rPr lang="en-US" baseline="0"/>
              <a:t> this chapter, we will discuss</a:t>
            </a:r>
            <a:r>
              <a:rPr lang="en-US"/>
              <a:t> how to select a</a:t>
            </a:r>
            <a:r>
              <a:rPr lang="en-US" baseline="0"/>
              <a:t> suitable stream site to monitor. This is an important step, because choosing a good site will ensure that you can safely collect water quality data year-round, that you enjoy your monitoring trips, and that your data can be used by agencies to accurately reflect water quality conditions on your stream. </a:t>
            </a:r>
            <a:endParaRPr lang="en-US"/>
          </a:p>
        </p:txBody>
      </p:sp>
      <p:sp>
        <p:nvSpPr>
          <p:cNvPr id="4" name="Slide Number Placeholder 3"/>
          <p:cNvSpPr>
            <a:spLocks noGrp="1"/>
          </p:cNvSpPr>
          <p:nvPr>
            <p:ph type="sldNum" sz="quarter" idx="10"/>
          </p:nvPr>
        </p:nvSpPr>
        <p:spPr/>
        <p:txBody>
          <a:bodyPr/>
          <a:lstStyle/>
          <a:p>
            <a:fld id="{70F80DD3-DE61-4FD3-9D04-AF450B4AB351}" type="slidenum">
              <a:rPr lang="en-US" smtClean="0"/>
              <a:t>1</a:t>
            </a:fld>
            <a:endParaRPr lang="en-US"/>
          </a:p>
        </p:txBody>
      </p:sp>
    </p:spTree>
    <p:extLst>
      <p:ext uri="{BB962C8B-B14F-4D97-AF65-F5344CB8AC3E}">
        <p14:creationId xmlns:p14="http://schemas.microsoft.com/office/powerpoint/2010/main" val="373470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riffle is a portion of the stream characterized by a descent in the streambed and where the water is agitated by rocks and/or boulders. </a:t>
            </a:r>
          </a:p>
          <a:p>
            <a:endParaRPr lang="en-US"/>
          </a:p>
          <a:p>
            <a:r>
              <a:rPr lang="en-US"/>
              <a:t>The first riffle on the left may allow you to get all three invertebrate net sets in this one riffle.</a:t>
            </a:r>
          </a:p>
          <a:p>
            <a:endParaRPr lang="en-US"/>
          </a:p>
          <a:p>
            <a:r>
              <a:rPr lang="en-US"/>
              <a:t>The second on the right may allow for only one or two nets, so make sure you have enough riffles within your reach to accommodate for three invertebrate sampling sets</a:t>
            </a:r>
          </a:p>
          <a:p>
            <a:endParaRPr lang="en-US"/>
          </a:p>
          <a:p>
            <a:r>
              <a:rPr lang="en-US"/>
              <a:t>The best stream sites contain at least one riffle, but…riffles are not found in some regions or in streams that have been modified. Alternative habitats are found in the notebook.</a:t>
            </a:r>
          </a:p>
          <a:p>
            <a:endParaRPr lang="en-US"/>
          </a:p>
          <a:p>
            <a:r>
              <a:rPr lang="en-US"/>
              <a:t>For sand or mud bottomed streams that have been channelized, look for a site containing a root mat, woody debris and non-flow areas (discussed more later). </a:t>
            </a:r>
          </a:p>
          <a:p>
            <a:endParaRPr lang="en-US"/>
          </a:p>
        </p:txBody>
      </p:sp>
      <p:sp>
        <p:nvSpPr>
          <p:cNvPr id="4" name="Slide Number Placeholder 3"/>
          <p:cNvSpPr>
            <a:spLocks noGrp="1"/>
          </p:cNvSpPr>
          <p:nvPr>
            <p:ph type="sldNum" sz="quarter" idx="10"/>
          </p:nvPr>
        </p:nvSpPr>
        <p:spPr/>
        <p:txBody>
          <a:bodyPr/>
          <a:lstStyle/>
          <a:p>
            <a:fld id="{70F80DD3-DE61-4FD3-9D04-AF450B4AB351}" type="slidenum">
              <a:rPr lang="en-US" smtClean="0"/>
              <a:t>10</a:t>
            </a:fld>
            <a:endParaRPr lang="en-US"/>
          </a:p>
        </p:txBody>
      </p:sp>
    </p:spTree>
    <p:extLst>
      <p:ext uri="{BB962C8B-B14F-4D97-AF65-F5344CB8AC3E}">
        <p14:creationId xmlns:p14="http://schemas.microsoft.com/office/powerpoint/2010/main" val="351564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some other important</a:t>
            </a:r>
            <a:r>
              <a:rPr lang="en-US" baseline="0"/>
              <a:t> things to consider as you choose a stream site. Keep in mind your own goals for water quality monitoring, and choose a stream site based on what you are most interested in learning about. You will need to find a spot with suitable macroinvertebrate habitat, but you should also consider whether there are specific point and non-point pollution sources you’d like to monitor for, and what roads or tributaries may be influencing your stream site. </a:t>
            </a:r>
            <a:endParaRPr lang="en-US"/>
          </a:p>
        </p:txBody>
      </p:sp>
      <p:sp>
        <p:nvSpPr>
          <p:cNvPr id="4" name="Slide Number Placeholder 3"/>
          <p:cNvSpPr>
            <a:spLocks noGrp="1"/>
          </p:cNvSpPr>
          <p:nvPr>
            <p:ph type="sldNum" sz="quarter" idx="10"/>
          </p:nvPr>
        </p:nvSpPr>
        <p:spPr/>
        <p:txBody>
          <a:bodyPr/>
          <a:lstStyle/>
          <a:p>
            <a:fld id="{70F80DD3-DE61-4FD3-9D04-AF450B4AB351}" type="slidenum">
              <a:rPr lang="en-US" smtClean="0"/>
              <a:t>11</a:t>
            </a:fld>
            <a:endParaRPr lang="en-US"/>
          </a:p>
        </p:txBody>
      </p:sp>
    </p:spTree>
    <p:extLst>
      <p:ext uri="{BB962C8B-B14F-4D97-AF65-F5344CB8AC3E}">
        <p14:creationId xmlns:p14="http://schemas.microsoft.com/office/powerpoint/2010/main" val="4246260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drawing of a hypothetical monitoring site. As</a:t>
            </a:r>
            <a:r>
              <a:rPr lang="en-US" baseline="0"/>
              <a:t> you can see, the monitoring site includes a 300-foot stretch of the stream, and the riparian zone extends 100 feet back from the edge of the water on each side. </a:t>
            </a:r>
            <a:r>
              <a:rPr lang="en-US"/>
              <a:t>In this scenario, the monitor has chosen a monitoring site downstream from the confluence</a:t>
            </a:r>
            <a:r>
              <a:rPr lang="en-US" baseline="0"/>
              <a:t> of two streams. They also have a riffle and </a:t>
            </a:r>
            <a:r>
              <a:rPr lang="en-US" baseline="0" err="1"/>
              <a:t>rootwad</a:t>
            </a:r>
            <a:r>
              <a:rPr lang="en-US" baseline="0"/>
              <a:t> habitat in the site to provide macroinvertebrate habitat. </a:t>
            </a:r>
            <a:endParaRPr lang="en-US"/>
          </a:p>
          <a:p>
            <a:endParaRPr lang="en-US"/>
          </a:p>
          <a:p>
            <a:r>
              <a:rPr lang="en-US"/>
              <a:t>Always use the same 300 ft. stretch. CONSISTENCY IS KEY! </a:t>
            </a:r>
          </a:p>
          <a:p>
            <a:endParaRPr lang="en-US"/>
          </a:p>
          <a:p>
            <a:r>
              <a:rPr lang="en-US"/>
              <a:t>This is in your notebook to refer to definitions. </a:t>
            </a:r>
          </a:p>
        </p:txBody>
      </p:sp>
      <p:sp>
        <p:nvSpPr>
          <p:cNvPr id="4" name="Slide Number Placeholder 3"/>
          <p:cNvSpPr>
            <a:spLocks noGrp="1"/>
          </p:cNvSpPr>
          <p:nvPr>
            <p:ph type="sldNum" sz="quarter" idx="10"/>
          </p:nvPr>
        </p:nvSpPr>
        <p:spPr/>
        <p:txBody>
          <a:bodyPr/>
          <a:lstStyle/>
          <a:p>
            <a:fld id="{70F80DD3-DE61-4FD3-9D04-AF450B4AB351}" type="slidenum">
              <a:rPr lang="en-US" smtClean="0"/>
              <a:t>12</a:t>
            </a:fld>
            <a:endParaRPr lang="en-US"/>
          </a:p>
        </p:txBody>
      </p:sp>
    </p:spTree>
    <p:extLst>
      <p:ext uri="{BB962C8B-B14F-4D97-AF65-F5344CB8AC3E}">
        <p14:creationId xmlns:p14="http://schemas.microsoft.com/office/powerpoint/2010/main" val="3532591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permission for the whole 300ft of stream. You are BREAKING THE LAW if you fail to get permission.</a:t>
            </a:r>
          </a:p>
          <a:p>
            <a:endParaRPr lang="en-US"/>
          </a:p>
          <a:p>
            <a:r>
              <a:rPr lang="en-US"/>
              <a:t>You can monitor on public land if you ask permission from the area manager. For</a:t>
            </a:r>
            <a:r>
              <a:rPr lang="en-US" baseline="0"/>
              <a:t> private land, you must ask the landowner for permission (we have a brochure available to help you start this conversation on the Stream Team website).</a:t>
            </a:r>
            <a:endParaRPr lang="en-US"/>
          </a:p>
          <a:p>
            <a:endParaRPr lang="en-US"/>
          </a:p>
          <a:p>
            <a:r>
              <a:rPr lang="en-US"/>
              <a:t>Be careful of the amount of monitoring in the area, because macroinvertebrate</a:t>
            </a:r>
            <a:r>
              <a:rPr lang="en-US" baseline="0"/>
              <a:t> populations can be damaged if they are sampled too much!</a:t>
            </a:r>
            <a:r>
              <a:rPr lang="en-US"/>
              <a:t> Managers should know if there are other volunteers monitoring on public land. </a:t>
            </a:r>
          </a:p>
          <a:p>
            <a:endParaRPr lang="en-US"/>
          </a:p>
        </p:txBody>
      </p:sp>
      <p:sp>
        <p:nvSpPr>
          <p:cNvPr id="4" name="Slide Number Placeholder 3"/>
          <p:cNvSpPr>
            <a:spLocks noGrp="1"/>
          </p:cNvSpPr>
          <p:nvPr>
            <p:ph type="sldNum" sz="quarter" idx="10"/>
          </p:nvPr>
        </p:nvSpPr>
        <p:spPr/>
        <p:txBody>
          <a:bodyPr/>
          <a:lstStyle/>
          <a:p>
            <a:fld id="{70F80DD3-DE61-4FD3-9D04-AF450B4AB351}" type="slidenum">
              <a:rPr lang="en-US" smtClean="0"/>
              <a:t>13</a:t>
            </a:fld>
            <a:endParaRPr lang="en-US"/>
          </a:p>
        </p:txBody>
      </p:sp>
    </p:spTree>
    <p:extLst>
      <p:ext uri="{BB962C8B-B14F-4D97-AF65-F5344CB8AC3E}">
        <p14:creationId xmlns:p14="http://schemas.microsoft.com/office/powerpoint/2010/main" val="1415675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(Hands-on Activity: Give students a few minutes to look at this</a:t>
            </a:r>
            <a:r>
              <a:rPr lang="en-US" baseline="0"/>
              <a:t> picture in their notebook and determine the reasons for sampling each numbered location, and then give them the answers.</a:t>
            </a:r>
            <a:r>
              <a:rPr lang="en-US"/>
              <a:t>) </a:t>
            </a:r>
          </a:p>
          <a:p>
            <a:r>
              <a:rPr lang="en-US"/>
              <a:t>To determine the impacts of a single tributary, select sites above and below the confluence of the tributary</a:t>
            </a:r>
            <a:r>
              <a:rPr lang="en-US" baseline="0"/>
              <a:t> (Sites 2 &amp; 3). Sampling at these sites would allow you to determine the impacts that may be occurring within the tributary’s watershed.</a:t>
            </a:r>
            <a:endParaRPr lang="en-US"/>
          </a:p>
          <a:p>
            <a:endParaRPr lang="en-US"/>
          </a:p>
          <a:p>
            <a:r>
              <a:rPr lang="en-US"/>
              <a:t>For point and non-point sources, you may want to monitor two sites, one above and bellow a source (point source, farm, etc.) The upstream site can be used as a reference to compare downstream data</a:t>
            </a:r>
            <a:r>
              <a:rPr lang="en-US" baseline="0"/>
              <a:t> (Sites 4 &amp; 5).</a:t>
            </a:r>
            <a:endParaRPr lang="en-US"/>
          </a:p>
          <a:p>
            <a:endParaRPr lang="en-US"/>
          </a:p>
          <a:p>
            <a:r>
              <a:rPr lang="en-US"/>
              <a:t>If you sampled at Site</a:t>
            </a:r>
            <a:r>
              <a:rPr lang="en-US" baseline="0"/>
              <a:t> 1</a:t>
            </a:r>
            <a:r>
              <a:rPr lang="en-US"/>
              <a:t>, you would determine the health of the entire watershed. The data would be a reflection of all influences upstream from this location.</a:t>
            </a:r>
          </a:p>
        </p:txBody>
      </p:sp>
      <p:sp>
        <p:nvSpPr>
          <p:cNvPr id="4" name="Slide Number Placeholder 3"/>
          <p:cNvSpPr>
            <a:spLocks noGrp="1"/>
          </p:cNvSpPr>
          <p:nvPr>
            <p:ph type="sldNum" sz="quarter" idx="10"/>
          </p:nvPr>
        </p:nvSpPr>
        <p:spPr/>
        <p:txBody>
          <a:bodyPr/>
          <a:lstStyle/>
          <a:p>
            <a:fld id="{70F80DD3-DE61-4FD3-9D04-AF450B4AB351}" type="slidenum">
              <a:rPr lang="en-US" smtClean="0"/>
              <a:t>14</a:t>
            </a:fld>
            <a:endParaRPr lang="en-US"/>
          </a:p>
        </p:txBody>
      </p:sp>
    </p:spTree>
    <p:extLst>
      <p:ext uri="{BB962C8B-B14F-4D97-AF65-F5344CB8AC3E}">
        <p14:creationId xmlns:p14="http://schemas.microsoft.com/office/powerpoint/2010/main" val="3140399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we will discuss how to accurately</a:t>
            </a:r>
            <a:r>
              <a:rPr lang="en-US" baseline="0"/>
              <a:t> identify the location of your site. This is a very important step, because without accurate site location information, your data will be meaningless and we won’t be able to use it! This is not difficult, but does require you to pay attention to details, so feel free to ask questions.</a:t>
            </a:r>
            <a:endParaRPr lang="en-US"/>
          </a:p>
        </p:txBody>
      </p:sp>
      <p:sp>
        <p:nvSpPr>
          <p:cNvPr id="4" name="Slide Number Placeholder 3"/>
          <p:cNvSpPr>
            <a:spLocks noGrp="1"/>
          </p:cNvSpPr>
          <p:nvPr>
            <p:ph type="sldNum" sz="quarter" idx="10"/>
          </p:nvPr>
        </p:nvSpPr>
        <p:spPr/>
        <p:txBody>
          <a:bodyPr/>
          <a:lstStyle/>
          <a:p>
            <a:fld id="{70F80DD3-DE61-4FD3-9D04-AF450B4AB351}" type="slidenum">
              <a:rPr lang="en-US" smtClean="0"/>
              <a:t>15</a:t>
            </a:fld>
            <a:endParaRPr lang="en-US"/>
          </a:p>
        </p:txBody>
      </p:sp>
    </p:spTree>
    <p:extLst>
      <p:ext uri="{BB962C8B-B14F-4D97-AF65-F5344CB8AC3E}">
        <p14:creationId xmlns:p14="http://schemas.microsoft.com/office/powerpoint/2010/main" val="3996498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selecting a new site, you will need to include a copy of a map, with the new site clearly marked and labeled, along with your data. If we don’t receive a map for your site,</a:t>
            </a:r>
            <a:r>
              <a:rPr lang="en-US" baseline="0"/>
              <a:t> </a:t>
            </a:r>
            <a:r>
              <a:rPr lang="en-US"/>
              <a:t>there</a:t>
            </a:r>
            <a:r>
              <a:rPr lang="en-US" baseline="0"/>
              <a:t> will</a:t>
            </a:r>
            <a:r>
              <a:rPr lang="en-US"/>
              <a:t> be a delay in processing</a:t>
            </a:r>
            <a:r>
              <a:rPr lang="en-US" baseline="0"/>
              <a:t> your data. </a:t>
            </a:r>
            <a:endParaRPr lang="en-US"/>
          </a:p>
          <a:p>
            <a:endParaRPr lang="en-US"/>
          </a:p>
          <a:p>
            <a:r>
              <a:rPr lang="en-US"/>
              <a:t>A map is only necessary the first time you have monitored at a new site.</a:t>
            </a:r>
          </a:p>
        </p:txBody>
      </p:sp>
      <p:sp>
        <p:nvSpPr>
          <p:cNvPr id="4" name="Slide Number Placeholder 3"/>
          <p:cNvSpPr>
            <a:spLocks noGrp="1"/>
          </p:cNvSpPr>
          <p:nvPr>
            <p:ph type="sldNum" sz="quarter" idx="10"/>
          </p:nvPr>
        </p:nvSpPr>
        <p:spPr/>
        <p:txBody>
          <a:bodyPr/>
          <a:lstStyle/>
          <a:p>
            <a:fld id="{70F80DD3-DE61-4FD3-9D04-AF450B4AB351}" type="slidenum">
              <a:rPr lang="en-US" smtClean="0"/>
              <a:t>16</a:t>
            </a:fld>
            <a:endParaRPr lang="en-US"/>
          </a:p>
        </p:txBody>
      </p:sp>
    </p:spTree>
    <p:extLst>
      <p:ext uri="{BB962C8B-B14F-4D97-AF65-F5344CB8AC3E}">
        <p14:creationId xmlns:p14="http://schemas.microsoft.com/office/powerpoint/2010/main" val="3298481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 verbal description that will enable staff to locate your site on a map. </a:t>
            </a:r>
          </a:p>
          <a:p>
            <a:endParaRPr lang="en-US"/>
          </a:p>
          <a:p>
            <a:r>
              <a:rPr lang="en-US"/>
              <a:t>It’s important to be consistent with this description, this can slow data processing. </a:t>
            </a:r>
          </a:p>
          <a:p>
            <a:endParaRPr lang="en-US"/>
          </a:p>
          <a:p>
            <a:r>
              <a:rPr lang="en-US"/>
              <a:t>Example: </a:t>
            </a:r>
            <a:r>
              <a:rPr lang="en-US" err="1"/>
              <a:t>Gruener’s</a:t>
            </a:r>
            <a:r>
              <a:rPr lang="en-US"/>
              <a:t> Ford, 100 feet upstream of Hwy P Bridge.</a:t>
            </a:r>
          </a:p>
          <a:p>
            <a:r>
              <a:rPr lang="en-US"/>
              <a:t>This could describe the downstream end of your 300-ft. site or it could describe where your riffle is located, or wherever within your site you choose to describe. </a:t>
            </a:r>
          </a:p>
          <a:p>
            <a:endParaRPr lang="en-US"/>
          </a:p>
          <a:p>
            <a:r>
              <a:rPr lang="en-US"/>
              <a:t>To help remember, consider filling out the header and then making copies of that Data Sheet. </a:t>
            </a:r>
          </a:p>
          <a:p>
            <a:endParaRPr lang="en-US"/>
          </a:p>
        </p:txBody>
      </p:sp>
      <p:sp>
        <p:nvSpPr>
          <p:cNvPr id="4" name="Slide Number Placeholder 3"/>
          <p:cNvSpPr>
            <a:spLocks noGrp="1"/>
          </p:cNvSpPr>
          <p:nvPr>
            <p:ph type="sldNum" sz="quarter" idx="10"/>
          </p:nvPr>
        </p:nvSpPr>
        <p:spPr/>
        <p:txBody>
          <a:bodyPr/>
          <a:lstStyle/>
          <a:p>
            <a:fld id="{70F80DD3-DE61-4FD3-9D04-AF450B4AB351}" type="slidenum">
              <a:rPr lang="en-US" smtClean="0"/>
              <a:t>17</a:t>
            </a:fld>
            <a:endParaRPr lang="en-US"/>
          </a:p>
        </p:txBody>
      </p:sp>
    </p:spTree>
    <p:extLst>
      <p:ext uri="{BB962C8B-B14F-4D97-AF65-F5344CB8AC3E}">
        <p14:creationId xmlns:p14="http://schemas.microsoft.com/office/powerpoint/2010/main" val="4243131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monitoring sites are assigned to you as an individual</a:t>
            </a:r>
            <a:r>
              <a:rPr lang="en-US" baseline="0"/>
              <a:t> monitor, and are </a:t>
            </a:r>
            <a:r>
              <a:rPr lang="en-US"/>
              <a:t>numbered chronologically.</a:t>
            </a:r>
            <a:r>
              <a:rPr lang="en-US" baseline="0"/>
              <a:t> </a:t>
            </a:r>
            <a:r>
              <a:rPr lang="en-US"/>
              <a:t>Continue to use the same site number each time that you monitor at a site and submit data from that site. </a:t>
            </a:r>
            <a:r>
              <a:rPr lang="en-US" baseline="0"/>
              <a:t>Remember, sites are NOT assigned to Stream Teams, they are assigned to individuals. Your site numbers will not necessarily be the same as the other people on your Stream Team! If you have questions about your Site numbers, just email or call us and we can get it straightened out. </a:t>
            </a:r>
            <a:endParaRPr lang="en-US"/>
          </a:p>
          <a:p>
            <a:endParaRPr lang="en-US"/>
          </a:p>
        </p:txBody>
      </p:sp>
      <p:sp>
        <p:nvSpPr>
          <p:cNvPr id="4" name="Slide Number Placeholder 3"/>
          <p:cNvSpPr>
            <a:spLocks noGrp="1"/>
          </p:cNvSpPr>
          <p:nvPr>
            <p:ph type="sldNum" sz="quarter" idx="10"/>
          </p:nvPr>
        </p:nvSpPr>
        <p:spPr/>
        <p:txBody>
          <a:bodyPr/>
          <a:lstStyle/>
          <a:p>
            <a:fld id="{70F80DD3-DE61-4FD3-9D04-AF450B4AB351}" type="slidenum">
              <a:rPr lang="en-US" smtClean="0"/>
              <a:t>18</a:t>
            </a:fld>
            <a:endParaRPr lang="en-US"/>
          </a:p>
        </p:txBody>
      </p:sp>
    </p:spTree>
    <p:extLst>
      <p:ext uri="{BB962C8B-B14F-4D97-AF65-F5344CB8AC3E}">
        <p14:creationId xmlns:p14="http://schemas.microsoft.com/office/powerpoint/2010/main" val="4231215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example of a map with the volunteer’s monitoring site marked on the map. The following information listed on the map will ensure that program staff are able to locate your site on the map.</a:t>
            </a:r>
          </a:p>
          <a:p>
            <a:r>
              <a:rPr lang="en-US"/>
              <a:t> Stream Team number</a:t>
            </a:r>
          </a:p>
          <a:p>
            <a:r>
              <a:rPr lang="en-US"/>
              <a:t> Name</a:t>
            </a:r>
          </a:p>
          <a:p>
            <a:r>
              <a:rPr lang="en-US" baseline="0"/>
              <a:t> </a:t>
            </a:r>
            <a:r>
              <a:rPr lang="en-US"/>
              <a:t>County</a:t>
            </a:r>
          </a:p>
          <a:p>
            <a:r>
              <a:rPr lang="en-US"/>
              <a:t> Stream name</a:t>
            </a:r>
          </a:p>
          <a:p>
            <a:r>
              <a:rPr lang="en-US"/>
              <a:t> Site number</a:t>
            </a:r>
          </a:p>
          <a:p>
            <a:r>
              <a:rPr lang="en-US"/>
              <a:t> Verbal description:</a:t>
            </a:r>
            <a:r>
              <a:rPr lang="en-US" baseline="0"/>
              <a:t> </a:t>
            </a:r>
            <a:r>
              <a:rPr lang="en-US"/>
              <a:t>Please be consistent!</a:t>
            </a:r>
          </a:p>
        </p:txBody>
      </p:sp>
      <p:sp>
        <p:nvSpPr>
          <p:cNvPr id="4" name="Slide Number Placeholder 3"/>
          <p:cNvSpPr>
            <a:spLocks noGrp="1"/>
          </p:cNvSpPr>
          <p:nvPr>
            <p:ph type="sldNum" sz="quarter" idx="10"/>
          </p:nvPr>
        </p:nvSpPr>
        <p:spPr/>
        <p:txBody>
          <a:bodyPr/>
          <a:lstStyle/>
          <a:p>
            <a:fld id="{70F80DD3-DE61-4FD3-9D04-AF450B4AB351}" type="slidenum">
              <a:rPr lang="en-US" smtClean="0"/>
              <a:t>19</a:t>
            </a:fld>
            <a:endParaRPr lang="en-US"/>
          </a:p>
        </p:txBody>
      </p:sp>
    </p:spTree>
    <p:extLst>
      <p:ext uri="{BB962C8B-B14F-4D97-AF65-F5344CB8AC3E}">
        <p14:creationId xmlns:p14="http://schemas.microsoft.com/office/powerpoint/2010/main" val="2486589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many factors to consider in</a:t>
            </a:r>
            <a:r>
              <a:rPr lang="en-US" baseline="0"/>
              <a:t> choosing</a:t>
            </a:r>
            <a:r>
              <a:rPr lang="en-US"/>
              <a:t> a monitoring site. We will discuss some of the most common reasons that volunteers choose a site, what factors to consider, and how to identify your site location and map your</a:t>
            </a:r>
            <a:r>
              <a:rPr lang="en-US" baseline="0"/>
              <a:t> new</a:t>
            </a:r>
            <a:r>
              <a:rPr lang="en-US"/>
              <a:t> site. Then, we will discuss the Site Selection form and how to get your biological monitoring equipment.</a:t>
            </a:r>
          </a:p>
          <a:p>
            <a:endParaRPr lang="en-US"/>
          </a:p>
        </p:txBody>
      </p:sp>
      <p:sp>
        <p:nvSpPr>
          <p:cNvPr id="4" name="Slide Number Placeholder 3"/>
          <p:cNvSpPr>
            <a:spLocks noGrp="1"/>
          </p:cNvSpPr>
          <p:nvPr>
            <p:ph type="sldNum" sz="quarter" idx="10"/>
          </p:nvPr>
        </p:nvSpPr>
        <p:spPr/>
        <p:txBody>
          <a:bodyPr/>
          <a:lstStyle/>
          <a:p>
            <a:fld id="{153D0901-62BC-4E8F-916F-EE73FE0A2520}" type="slidenum">
              <a:rPr lang="en-US" smtClean="0"/>
              <a:t>2</a:t>
            </a:fld>
            <a:endParaRPr lang="en-US"/>
          </a:p>
        </p:txBody>
      </p:sp>
    </p:spTree>
    <p:extLst>
      <p:ext uri="{BB962C8B-B14F-4D97-AF65-F5344CB8AC3E}">
        <p14:creationId xmlns:p14="http://schemas.microsoft.com/office/powerpoint/2010/main" val="995942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a:t>
            </a:r>
            <a:r>
              <a:rPr lang="en-US" baseline="0"/>
              <a:t> can find maps to use on the Stream Team Interactive Map, the DNR Interactive Map called “Who’s Monitoring Your Watershed”, or just using Google Maps or Google Earth to locate your site. </a:t>
            </a:r>
            <a:endParaRPr lang="en-US"/>
          </a:p>
        </p:txBody>
      </p:sp>
      <p:sp>
        <p:nvSpPr>
          <p:cNvPr id="4" name="Slide Number Placeholder 3"/>
          <p:cNvSpPr>
            <a:spLocks noGrp="1"/>
          </p:cNvSpPr>
          <p:nvPr>
            <p:ph type="sldNum" sz="quarter" idx="10"/>
          </p:nvPr>
        </p:nvSpPr>
        <p:spPr/>
        <p:txBody>
          <a:bodyPr/>
          <a:lstStyle/>
          <a:p>
            <a:fld id="{70F80DD3-DE61-4FD3-9D04-AF450B4AB351}" type="slidenum">
              <a:rPr lang="en-US" smtClean="0"/>
              <a:t>20</a:t>
            </a:fld>
            <a:endParaRPr lang="en-US"/>
          </a:p>
        </p:txBody>
      </p:sp>
    </p:spTree>
    <p:extLst>
      <p:ext uri="{BB962C8B-B14F-4D97-AF65-F5344CB8AC3E}">
        <p14:creationId xmlns:p14="http://schemas.microsoft.com/office/powerpoint/2010/main" val="352942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F80DD3-DE61-4FD3-9D04-AF450B4AB351}" type="slidenum">
              <a:rPr lang="en-US" smtClean="0"/>
              <a:t>21</a:t>
            </a:fld>
            <a:endParaRPr lang="en-US"/>
          </a:p>
        </p:txBody>
      </p:sp>
    </p:spTree>
    <p:extLst>
      <p:ext uri="{BB962C8B-B14F-4D97-AF65-F5344CB8AC3E}">
        <p14:creationId xmlns:p14="http://schemas.microsoft.com/office/powerpoint/2010/main" val="123066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a:t>
            </a:r>
            <a:r>
              <a:rPr lang="en-US" dirty="0"/>
              <a:t>data sheets have this header. In this section, you identify the site number, stream name, county of the stream, and the verbal description of your site. This should always be the same on each sheet if it is for the same site number. Remember to be consistent with the site verbal description. Also in the header is the date you monitored in month, day, year format, the time of collecting the data in military time, rainfall in the last 7 days at that location. You</a:t>
            </a:r>
            <a:r>
              <a:rPr lang="en-US" baseline="0" dirty="0"/>
              <a:t> won’t receive your thermometer until after you submit your Site Selection form, so you can leave the water temp field blank. </a:t>
            </a:r>
          </a:p>
          <a:p>
            <a:endParaRPr lang="en-US" baseline="0" dirty="0"/>
          </a:p>
          <a:p>
            <a:r>
              <a:rPr lang="en-US" dirty="0"/>
              <a:t>The trained data submitter is you, or the trained person assuming responsibility for this data. Trained data submitter is the person responsible for the data and site location. ATTENTION TEACHERS – kids are untrained participants and may not submit the data that they collect. </a:t>
            </a:r>
          </a:p>
          <a:p>
            <a:r>
              <a:rPr lang="en-US" dirty="0"/>
              <a:t>Participants are any other persons, trained or not, assisting with collecting the data.</a:t>
            </a:r>
          </a:p>
          <a:p>
            <a:endParaRPr lang="en-US" dirty="0"/>
          </a:p>
          <a:p>
            <a:r>
              <a:rPr lang="en-US" dirty="0"/>
              <a:t>Processing of data will be delayed if information is</a:t>
            </a:r>
            <a:r>
              <a:rPr lang="en-US" baseline="0" dirty="0"/>
              <a:t> missing from your data sheets.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0F80DD3-DE61-4FD3-9D04-AF450B4AB351}" type="slidenum">
              <a:rPr lang="en-US" smtClean="0"/>
              <a:t>22</a:t>
            </a:fld>
            <a:endParaRPr lang="en-US"/>
          </a:p>
        </p:txBody>
      </p:sp>
    </p:spTree>
    <p:extLst>
      <p:ext uri="{BB962C8B-B14F-4D97-AF65-F5344CB8AC3E}">
        <p14:creationId xmlns:p14="http://schemas.microsoft.com/office/powerpoint/2010/main" val="3791804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weather underground:</a:t>
            </a:r>
            <a:r>
              <a:rPr lang="en-US" baseline="0"/>
              <a:t> type a location in the “Search Location” box.  Scroll down until you see the “Almanac” section.  Under the “Almanac section” look at the bottom of the “History” box (left most box under Almanac) and click the link for calendar of the month you are in and add up the actual precipitation values for the 7 days prior to your monitoring event.  Each day has a listing of actual temperature and precipitation values along with average temperature and precipitation values.</a:t>
            </a:r>
          </a:p>
          <a:p>
            <a:endParaRPr lang="en-US" baseline="0"/>
          </a:p>
          <a:p>
            <a:r>
              <a:rPr lang="en-US" baseline="0"/>
              <a:t>Note: for some weather sites you may have to provide the zip code of the town closest to your sampling site. If possible, use the zip code of a town in the same watershed as the stream you are sampling. </a:t>
            </a:r>
          </a:p>
          <a:p>
            <a:endParaRPr lang="en-US" baseline="0"/>
          </a:p>
          <a:p>
            <a:endParaRPr lang="en-US"/>
          </a:p>
        </p:txBody>
      </p:sp>
      <p:sp>
        <p:nvSpPr>
          <p:cNvPr id="4" name="Slide Number Placeholder 3"/>
          <p:cNvSpPr>
            <a:spLocks noGrp="1"/>
          </p:cNvSpPr>
          <p:nvPr>
            <p:ph type="sldNum" sz="quarter" idx="10"/>
          </p:nvPr>
        </p:nvSpPr>
        <p:spPr/>
        <p:txBody>
          <a:bodyPr/>
          <a:lstStyle/>
          <a:p>
            <a:fld id="{70F80DD3-DE61-4FD3-9D04-AF450B4AB351}" type="slidenum">
              <a:rPr lang="en-US" smtClean="0"/>
              <a:t>23</a:t>
            </a:fld>
            <a:endParaRPr lang="en-US"/>
          </a:p>
        </p:txBody>
      </p:sp>
    </p:spTree>
    <p:extLst>
      <p:ext uri="{BB962C8B-B14F-4D97-AF65-F5344CB8AC3E}">
        <p14:creationId xmlns:p14="http://schemas.microsoft.com/office/powerpoint/2010/main" val="366749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the class what is wrong with the header on this data sheet:</a:t>
            </a:r>
          </a:p>
          <a:p>
            <a:endParaRPr lang="en-US"/>
          </a:p>
          <a:p>
            <a:r>
              <a:rPr lang="en-US"/>
              <a:t>Site #: This monitor probably does not have &gt;4000 sites. This is probably their ST#</a:t>
            </a:r>
          </a:p>
          <a:p>
            <a:r>
              <a:rPr lang="en-US"/>
              <a:t>Stream: This is probably their ST name</a:t>
            </a:r>
          </a:p>
          <a:p>
            <a:r>
              <a:rPr lang="en-US"/>
              <a:t>County: North County is a local name and only means something if you’re from St. Louis. Be sure to use the actual county name where the site location is at.</a:t>
            </a:r>
          </a:p>
          <a:p>
            <a:r>
              <a:rPr lang="en-US"/>
              <a:t>Site Location: GPS coordinates cannot be used as a location description. The Smith Place and an oak tree cannot be located by using a map. </a:t>
            </a:r>
          </a:p>
          <a:p>
            <a:r>
              <a:rPr lang="en-US"/>
              <a:t>Date: Is this April 11th or April of 2011? Be sure to specify month, day, and year.</a:t>
            </a:r>
          </a:p>
          <a:p>
            <a:r>
              <a:rPr lang="en-US"/>
              <a:t>Time: Time is not in military format.</a:t>
            </a:r>
          </a:p>
          <a:p>
            <a:r>
              <a:rPr lang="en-US"/>
              <a:t>Water Temp: 73C is 163F! Unless this is being measured at a cooling water discharge, the measurement is incorrectly reported as F. Be sure to use C!</a:t>
            </a:r>
          </a:p>
          <a:p>
            <a:r>
              <a:rPr lang="en-US"/>
              <a:t>Trained Data Submitter: This information was likely filled out by a student. As the trained data submitter, “Ms. Brown” needs to be the one filling out the data sheet and her first and last name should be used. </a:t>
            </a:r>
          </a:p>
          <a:p>
            <a:r>
              <a:rPr lang="en-US"/>
              <a:t>Stream Team Number: If you forget your number, it is listed on your ST ID card or contact ST staff. </a:t>
            </a:r>
          </a:p>
          <a:p>
            <a:r>
              <a:rPr lang="en-US"/>
              <a:t>Trained Participants: It’s ok to write a class or group was participating. When possible, write out names so they can get credit if they are also VWQ monitors. </a:t>
            </a:r>
          </a:p>
          <a:p>
            <a:endParaRPr lang="en-US"/>
          </a:p>
          <a:p>
            <a:endParaRPr lang="en-US"/>
          </a:p>
        </p:txBody>
      </p:sp>
      <p:sp>
        <p:nvSpPr>
          <p:cNvPr id="4" name="Slide Number Placeholder 3"/>
          <p:cNvSpPr>
            <a:spLocks noGrp="1"/>
          </p:cNvSpPr>
          <p:nvPr>
            <p:ph type="sldNum" sz="quarter" idx="10"/>
          </p:nvPr>
        </p:nvSpPr>
        <p:spPr/>
        <p:txBody>
          <a:bodyPr/>
          <a:lstStyle/>
          <a:p>
            <a:fld id="{70F80DD3-DE61-4FD3-9D04-AF450B4AB351}" type="slidenum">
              <a:rPr lang="en-US" smtClean="0"/>
              <a:t>24</a:t>
            </a:fld>
            <a:endParaRPr lang="en-US"/>
          </a:p>
        </p:txBody>
      </p:sp>
    </p:spTree>
    <p:extLst>
      <p:ext uri="{BB962C8B-B14F-4D97-AF65-F5344CB8AC3E}">
        <p14:creationId xmlns:p14="http://schemas.microsoft.com/office/powerpoint/2010/main" val="3666846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really important to get an accurate location description and map for your new sites. The most common mistakes that volunteers make on their </a:t>
            </a:r>
            <a:r>
              <a:rPr lang="en-US" u="sng"/>
              <a:t>verbal descriptions</a:t>
            </a:r>
            <a:r>
              <a:rPr lang="en-US" u="sng" baseline="0"/>
              <a:t> </a:t>
            </a:r>
            <a:r>
              <a:rPr lang="en-US"/>
              <a:t>is getting confused on what is upstream and downstream, recording distances incorrectly or using the wrong units for the distance they measured (i.e. writing 300 yards when it is actually 300 feet), or not recording enough detail to locate their site. </a:t>
            </a:r>
          </a:p>
          <a:p>
            <a:endParaRPr lang="en-US"/>
          </a:p>
          <a:p>
            <a:r>
              <a:rPr lang="en-US"/>
              <a:t>The most common </a:t>
            </a:r>
            <a:r>
              <a:rPr lang="en-US" u="sng"/>
              <a:t>mistakes made on maps </a:t>
            </a:r>
            <a:r>
              <a:rPr lang="en-US"/>
              <a:t>are not putting an X on their site location, printing a map that is impossible to</a:t>
            </a:r>
            <a:r>
              <a:rPr lang="en-US" baseline="0"/>
              <a:t> read, or simply forgetting to include a map at all! Again, if you have questions about your site number, call or email us and we can check your sites for you. </a:t>
            </a:r>
            <a:endParaRPr lang="en-US"/>
          </a:p>
        </p:txBody>
      </p:sp>
      <p:sp>
        <p:nvSpPr>
          <p:cNvPr id="4" name="Slide Number Placeholder 3"/>
          <p:cNvSpPr>
            <a:spLocks noGrp="1"/>
          </p:cNvSpPr>
          <p:nvPr>
            <p:ph type="sldNum" sz="quarter" idx="10"/>
          </p:nvPr>
        </p:nvSpPr>
        <p:spPr/>
        <p:txBody>
          <a:bodyPr/>
          <a:lstStyle/>
          <a:p>
            <a:fld id="{70F80DD3-DE61-4FD3-9D04-AF450B4AB351}" type="slidenum">
              <a:rPr lang="en-US" smtClean="0"/>
              <a:t>25</a:t>
            </a:fld>
            <a:endParaRPr lang="en-US"/>
          </a:p>
        </p:txBody>
      </p:sp>
    </p:spTree>
    <p:extLst>
      <p:ext uri="{BB962C8B-B14F-4D97-AF65-F5344CB8AC3E}">
        <p14:creationId xmlns:p14="http://schemas.microsoft.com/office/powerpoint/2010/main" val="460680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Intermittent streams are shown on the topographic map as either a thin, solid, blue line, or a thin, solid blue line interrupted periodically with three little, blue dots.</a:t>
            </a:r>
          </a:p>
          <a:p>
            <a:endParaRPr lang="en-US" dirty="0"/>
          </a:p>
          <a:p>
            <a:r>
              <a:rPr lang="en-US" dirty="0"/>
              <a:t>Sometimes a stream is incorrectly identified as intermittent on the topographic map when it actually has some water in it year round.</a:t>
            </a:r>
          </a:p>
          <a:p>
            <a:endParaRPr lang="en-US" dirty="0"/>
          </a:p>
          <a:p>
            <a:r>
              <a:rPr lang="en-US" dirty="0"/>
              <a:t>Sometimes the stream name is too long to fit on the map, so it is left off.</a:t>
            </a:r>
          </a:p>
          <a:p>
            <a:endParaRPr lang="en-US" dirty="0"/>
          </a:p>
          <a:p>
            <a:r>
              <a:rPr lang="en-US" dirty="0"/>
              <a:t>And sometimes even though there is a local name for the stream, it has not been officially named by the USGS. </a:t>
            </a:r>
          </a:p>
          <a:p>
            <a:endParaRPr lang="en-US" dirty="0"/>
          </a:p>
          <a:p>
            <a:r>
              <a:rPr lang="en-US" dirty="0"/>
              <a:t>If you are monitoring on an</a:t>
            </a:r>
            <a:r>
              <a:rPr lang="en-US" baseline="0" dirty="0"/>
              <a:t> unnamed stream, record it as a tributary to the next named stream that it flows into. For instance, “Tributary to Meramec River.”</a:t>
            </a:r>
            <a:endParaRPr lang="en-US" dirty="0"/>
          </a:p>
        </p:txBody>
      </p:sp>
      <p:sp>
        <p:nvSpPr>
          <p:cNvPr id="4" name="Slide Number Placeholder 3"/>
          <p:cNvSpPr>
            <a:spLocks noGrp="1"/>
          </p:cNvSpPr>
          <p:nvPr>
            <p:ph type="sldNum" sz="quarter" idx="10"/>
          </p:nvPr>
        </p:nvSpPr>
        <p:spPr/>
        <p:txBody>
          <a:bodyPr/>
          <a:lstStyle/>
          <a:p>
            <a:fld id="{70F80DD3-DE61-4FD3-9D04-AF450B4AB351}" type="slidenum">
              <a:rPr lang="en-US" smtClean="0"/>
              <a:t>26</a:t>
            </a:fld>
            <a:endParaRPr lang="en-US"/>
          </a:p>
        </p:txBody>
      </p:sp>
    </p:spTree>
    <p:extLst>
      <p:ext uri="{BB962C8B-B14F-4D97-AF65-F5344CB8AC3E}">
        <p14:creationId xmlns:p14="http://schemas.microsoft.com/office/powerpoint/2010/main" val="1777457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enter data you will need to send a map to Streamteam@dnr.mo.gov.  </a:t>
            </a:r>
          </a:p>
          <a:p>
            <a:endParaRPr lang="en-US" baseline="0" dirty="0"/>
          </a:p>
          <a:p>
            <a:r>
              <a:rPr lang="en-US" baseline="0" dirty="0"/>
              <a:t>Please submit your map after you have completed training.  </a:t>
            </a:r>
          </a:p>
          <a:p>
            <a:endParaRPr lang="en-US" baseline="0" dirty="0"/>
          </a:p>
          <a:p>
            <a:r>
              <a:rPr lang="en-US" baseline="0" dirty="0"/>
              <a:t>The following will be helpful information to include on your map:  </a:t>
            </a:r>
          </a:p>
          <a:p>
            <a:pPr marL="228600" indent="-228600">
              <a:buAutoNum type="arabicParenR"/>
            </a:pPr>
            <a:r>
              <a:rPr lang="en-US" baseline="0" dirty="0"/>
              <a:t>Your name</a:t>
            </a:r>
          </a:p>
          <a:p>
            <a:pPr marL="228600" indent="-228600">
              <a:buAutoNum type="arabicParenR"/>
            </a:pPr>
            <a:r>
              <a:rPr lang="en-US" baseline="0" dirty="0"/>
              <a:t>County</a:t>
            </a:r>
          </a:p>
          <a:p>
            <a:pPr marL="228600" indent="-228600">
              <a:buAutoNum type="arabicParenR"/>
            </a:pPr>
            <a:r>
              <a:rPr lang="en-US" baseline="0" dirty="0"/>
              <a:t>Site number if more than one site</a:t>
            </a:r>
          </a:p>
          <a:p>
            <a:pPr marL="228600" indent="-228600">
              <a:buAutoNum type="arabicParenR"/>
            </a:pPr>
            <a:r>
              <a:rPr lang="en-US" baseline="0" dirty="0"/>
              <a:t>Stream Name</a:t>
            </a:r>
          </a:p>
          <a:p>
            <a:pPr marL="228600" indent="-228600">
              <a:buAutoNum type="arabicParenR"/>
            </a:pPr>
            <a:r>
              <a:rPr lang="en-US" baseline="0" dirty="0"/>
              <a:t>Site description using permanent landmarks</a:t>
            </a:r>
          </a:p>
          <a:p>
            <a:pPr marL="228600" indent="-228600">
              <a:buAutoNum type="arabicParenR"/>
            </a:pPr>
            <a:r>
              <a:rPr lang="en-US" baseline="0" dirty="0"/>
              <a:t>If picking up a site on the interactive map include the Site IDX (DNR) number</a:t>
            </a:r>
            <a:endParaRPr lang="en-US" dirty="0"/>
          </a:p>
        </p:txBody>
      </p:sp>
      <p:sp>
        <p:nvSpPr>
          <p:cNvPr id="4" name="Slide Number Placeholder 3"/>
          <p:cNvSpPr>
            <a:spLocks noGrp="1"/>
          </p:cNvSpPr>
          <p:nvPr>
            <p:ph type="sldNum" sz="quarter" idx="10"/>
          </p:nvPr>
        </p:nvSpPr>
        <p:spPr/>
        <p:txBody>
          <a:bodyPr/>
          <a:lstStyle/>
          <a:p>
            <a:fld id="{70F80DD3-DE61-4FD3-9D04-AF450B4AB351}" type="slidenum">
              <a:rPr lang="en-US" smtClean="0"/>
              <a:t>27</a:t>
            </a:fld>
            <a:endParaRPr lang="en-US"/>
          </a:p>
        </p:txBody>
      </p:sp>
    </p:spTree>
    <p:extLst>
      <p:ext uri="{BB962C8B-B14F-4D97-AF65-F5344CB8AC3E}">
        <p14:creationId xmlns:p14="http://schemas.microsoft.com/office/powerpoint/2010/main" val="918558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Time for poll questions</a:t>
            </a:r>
            <a:r>
              <a:rPr lang="en-US" baseline="0"/>
              <a:t> to review the chapter!</a:t>
            </a:r>
          </a:p>
          <a:p>
            <a:r>
              <a:rPr lang="en-US" baseline="0"/>
              <a:t>Poll will be displayed</a:t>
            </a:r>
            <a:endParaRPr lang="en-US"/>
          </a:p>
        </p:txBody>
      </p:sp>
      <p:sp>
        <p:nvSpPr>
          <p:cNvPr id="4" name="Slide Number Placeholder 3"/>
          <p:cNvSpPr>
            <a:spLocks noGrp="1"/>
          </p:cNvSpPr>
          <p:nvPr>
            <p:ph type="sldNum" sz="quarter" idx="10"/>
          </p:nvPr>
        </p:nvSpPr>
        <p:spPr/>
        <p:txBody>
          <a:bodyPr/>
          <a:lstStyle/>
          <a:p>
            <a:fld id="{70F80DD3-DE61-4FD3-9D04-AF450B4AB351}" type="slidenum">
              <a:rPr lang="en-US" smtClean="0"/>
              <a:t>28</a:t>
            </a:fld>
            <a:endParaRPr lang="en-US"/>
          </a:p>
        </p:txBody>
      </p:sp>
    </p:spTree>
    <p:extLst>
      <p:ext uri="{BB962C8B-B14F-4D97-AF65-F5344CB8AC3E}">
        <p14:creationId xmlns:p14="http://schemas.microsoft.com/office/powerpoint/2010/main" val="4277526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resources and training videos can be found online. </a:t>
            </a:r>
            <a:r>
              <a:rPr lang="en-US"/>
              <a:t>Contact us if you have any questions.</a:t>
            </a:r>
          </a:p>
        </p:txBody>
      </p:sp>
      <p:sp>
        <p:nvSpPr>
          <p:cNvPr id="4" name="Slide Number Placeholder 3"/>
          <p:cNvSpPr>
            <a:spLocks noGrp="1"/>
          </p:cNvSpPr>
          <p:nvPr>
            <p:ph type="sldNum" sz="quarter" idx="5"/>
          </p:nvPr>
        </p:nvSpPr>
        <p:spPr/>
        <p:txBody>
          <a:bodyPr/>
          <a:lstStyle/>
          <a:p>
            <a:fld id="{C1EC613B-57EF-4A39-8D60-666EA887793A}" type="slidenum">
              <a:rPr lang="en-US" smtClean="0"/>
              <a:t>29</a:t>
            </a:fld>
            <a:endParaRPr lang="en-US"/>
          </a:p>
        </p:txBody>
      </p:sp>
    </p:spTree>
    <p:extLst>
      <p:ext uri="{BB962C8B-B14F-4D97-AF65-F5344CB8AC3E}">
        <p14:creationId xmlns:p14="http://schemas.microsoft.com/office/powerpoint/2010/main" val="7319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will discuss reasons for choosing a site</a:t>
            </a:r>
            <a:r>
              <a:rPr lang="en-US" baseline="0"/>
              <a:t> to monitor.</a:t>
            </a:r>
            <a:endParaRPr lang="en-US"/>
          </a:p>
        </p:txBody>
      </p:sp>
      <p:sp>
        <p:nvSpPr>
          <p:cNvPr id="4" name="Slide Number Placeholder 3"/>
          <p:cNvSpPr>
            <a:spLocks noGrp="1"/>
          </p:cNvSpPr>
          <p:nvPr>
            <p:ph type="sldNum" sz="quarter" idx="10"/>
          </p:nvPr>
        </p:nvSpPr>
        <p:spPr/>
        <p:txBody>
          <a:bodyPr/>
          <a:lstStyle/>
          <a:p>
            <a:fld id="{70F80DD3-DE61-4FD3-9D04-AF450B4AB351}" type="slidenum">
              <a:rPr lang="en-US" smtClean="0"/>
              <a:t>3</a:t>
            </a:fld>
            <a:endParaRPr lang="en-US"/>
          </a:p>
        </p:txBody>
      </p:sp>
    </p:spTree>
    <p:extLst>
      <p:ext uri="{BB962C8B-B14F-4D97-AF65-F5344CB8AC3E}">
        <p14:creationId xmlns:p14="http://schemas.microsoft.com/office/powerpoint/2010/main" val="1187086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a:t>
            </a:r>
            <a:r>
              <a:rPr lang="en-US" baseline="0"/>
              <a:t> are some of the reasons that volunteers have chosen their particular stream sites to monitor. Many people are just interested in learning about the water quality of a stream that they live near or recreate on, but some folks have concerns about pollution in a particular stream and want to monitor for that reason. </a:t>
            </a:r>
          </a:p>
          <a:p>
            <a:endParaRPr lang="en-US"/>
          </a:p>
          <a:p>
            <a:r>
              <a:rPr lang="en-US"/>
              <a:t>Some folks want to contribute to science by monitoring a stream that is a priority</a:t>
            </a:r>
            <a:r>
              <a:rPr lang="en-US" baseline="0"/>
              <a:t> for state agencies. Keep in mind that h</a:t>
            </a:r>
            <a:r>
              <a:rPr lang="en-US"/>
              <a:t>ealthy streams are not often monitored by the agencies due to a limit of state resources, so many streams in Missouri</a:t>
            </a:r>
            <a:r>
              <a:rPr lang="en-US" baseline="0"/>
              <a:t> have no water quality data recorded</a:t>
            </a:r>
            <a:r>
              <a:rPr lang="en-US"/>
              <a:t>. Volunteer data is great baseline data</a:t>
            </a:r>
            <a:r>
              <a:rPr lang="en-US" baseline="0"/>
              <a:t> for these streams. </a:t>
            </a:r>
            <a:endParaRPr lang="en-US"/>
          </a:p>
          <a:p>
            <a:endParaRPr lang="en-US"/>
          </a:p>
          <a:p>
            <a:r>
              <a:rPr lang="en-US"/>
              <a:t>You can contact your local MDC and DNR offices (MAPS ARE IN THE APPENDIX) and ask if they need water quality data on any local streams/have suggestions on where to monitor.</a:t>
            </a:r>
          </a:p>
          <a:p>
            <a:endParaRPr lang="en-US"/>
          </a:p>
        </p:txBody>
      </p:sp>
      <p:sp>
        <p:nvSpPr>
          <p:cNvPr id="4" name="Slide Number Placeholder 3"/>
          <p:cNvSpPr>
            <a:spLocks noGrp="1"/>
          </p:cNvSpPr>
          <p:nvPr>
            <p:ph type="sldNum" sz="quarter" idx="10"/>
          </p:nvPr>
        </p:nvSpPr>
        <p:spPr/>
        <p:txBody>
          <a:bodyPr/>
          <a:lstStyle/>
          <a:p>
            <a:fld id="{70F80DD3-DE61-4FD3-9D04-AF450B4AB351}" type="slidenum">
              <a:rPr lang="en-US" smtClean="0"/>
              <a:t>4</a:t>
            </a:fld>
            <a:endParaRPr lang="en-US"/>
          </a:p>
        </p:txBody>
      </p:sp>
    </p:spTree>
    <p:extLst>
      <p:ext uri="{BB962C8B-B14F-4D97-AF65-F5344CB8AC3E}">
        <p14:creationId xmlns:p14="http://schemas.microsoft.com/office/powerpoint/2010/main" val="4160540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find monitoring gaps by visiting the Interactive Map on the Stream Team homepage. </a:t>
            </a:r>
          </a:p>
          <a:p>
            <a:endParaRPr lang="en-US"/>
          </a:p>
          <a:p>
            <a:r>
              <a:rPr lang="en-US"/>
              <a:t>Accessed through ST homepage, interactive map tab</a:t>
            </a:r>
          </a:p>
          <a:p>
            <a:r>
              <a:rPr lang="en-US"/>
              <a:t>Contact other VWQM’s within your watershed</a:t>
            </a:r>
          </a:p>
          <a:p>
            <a:r>
              <a:rPr lang="en-US"/>
              <a:t>Look up local ST Associations (IN APPENDIX or contact ST staff)</a:t>
            </a:r>
          </a:p>
          <a:p>
            <a:r>
              <a:rPr lang="en-US"/>
              <a:t>Can contact Program Staff too. </a:t>
            </a:r>
          </a:p>
          <a:p>
            <a:endParaRPr lang="en-US"/>
          </a:p>
        </p:txBody>
      </p:sp>
      <p:sp>
        <p:nvSpPr>
          <p:cNvPr id="4" name="Slide Number Placeholder 3"/>
          <p:cNvSpPr>
            <a:spLocks noGrp="1"/>
          </p:cNvSpPr>
          <p:nvPr>
            <p:ph type="sldNum" sz="quarter" idx="10"/>
          </p:nvPr>
        </p:nvSpPr>
        <p:spPr/>
        <p:txBody>
          <a:bodyPr/>
          <a:lstStyle/>
          <a:p>
            <a:fld id="{70F80DD3-DE61-4FD3-9D04-AF450B4AB351}" type="slidenum">
              <a:rPr lang="en-US" smtClean="0"/>
              <a:t>5</a:t>
            </a:fld>
            <a:endParaRPr lang="en-US"/>
          </a:p>
        </p:txBody>
      </p:sp>
    </p:spTree>
    <p:extLst>
      <p:ext uri="{BB962C8B-B14F-4D97-AF65-F5344CB8AC3E}">
        <p14:creationId xmlns:p14="http://schemas.microsoft.com/office/powerpoint/2010/main" val="2210256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we will discuss some</a:t>
            </a:r>
            <a:r>
              <a:rPr lang="en-US" baseline="0"/>
              <a:t> factors you will need to consider as you choose a stream site.</a:t>
            </a:r>
            <a:endParaRPr lang="en-US"/>
          </a:p>
        </p:txBody>
      </p:sp>
      <p:sp>
        <p:nvSpPr>
          <p:cNvPr id="4" name="Slide Number Placeholder 3"/>
          <p:cNvSpPr>
            <a:spLocks noGrp="1"/>
          </p:cNvSpPr>
          <p:nvPr>
            <p:ph type="sldNum" sz="quarter" idx="10"/>
          </p:nvPr>
        </p:nvSpPr>
        <p:spPr/>
        <p:txBody>
          <a:bodyPr/>
          <a:lstStyle/>
          <a:p>
            <a:fld id="{70F80DD3-DE61-4FD3-9D04-AF450B4AB351}" type="slidenum">
              <a:rPr lang="en-US" smtClean="0"/>
              <a:t>6</a:t>
            </a:fld>
            <a:endParaRPr lang="en-US"/>
          </a:p>
        </p:txBody>
      </p:sp>
    </p:spTree>
    <p:extLst>
      <p:ext uri="{BB962C8B-B14F-4D97-AF65-F5344CB8AC3E}">
        <p14:creationId xmlns:p14="http://schemas.microsoft.com/office/powerpoint/2010/main" val="3349057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groundwater table is</a:t>
            </a:r>
            <a:r>
              <a:rPr lang="en-US" baseline="0" dirty="0"/>
              <a:t> at a different depth in different areas of the state, and groundwater also fluctuates seasonally.</a:t>
            </a:r>
            <a:endParaRPr lang="en-US" dirty="0"/>
          </a:p>
          <a:p>
            <a:r>
              <a:rPr lang="en-US" dirty="0"/>
              <a:t>Perennial streams are fed continuously by the shallow water table and have flow all year long. </a:t>
            </a:r>
          </a:p>
          <a:p>
            <a:endParaRPr lang="en-US" dirty="0"/>
          </a:p>
          <a:p>
            <a:r>
              <a:rPr lang="en-US" dirty="0"/>
              <a:t>Ephemeral streams exist above the water table. These streams lose water into the channel in a downstream direction. </a:t>
            </a:r>
          </a:p>
          <a:p>
            <a:endParaRPr lang="en-US" dirty="0"/>
          </a:p>
          <a:p>
            <a:r>
              <a:rPr lang="en-US" dirty="0"/>
              <a:t>Intermittent streams receive groundwater flow only part of the year; the flow stops when the water table drops below the channel. </a:t>
            </a:r>
          </a:p>
          <a:p>
            <a:endParaRPr lang="en-US" dirty="0"/>
          </a:p>
          <a:p>
            <a:r>
              <a:rPr lang="en-US" dirty="0"/>
              <a:t>Our sampling protocol is designed for perennial</a:t>
            </a:r>
            <a:r>
              <a:rPr lang="en-US" baseline="0" dirty="0"/>
              <a:t> streams</a:t>
            </a:r>
            <a:r>
              <a:rPr lang="en-US" dirty="0"/>
              <a:t> NOT intermittent or ephemeral streams. </a:t>
            </a:r>
          </a:p>
          <a:p>
            <a:endParaRPr lang="en-US" dirty="0"/>
          </a:p>
        </p:txBody>
      </p:sp>
      <p:sp>
        <p:nvSpPr>
          <p:cNvPr id="4" name="Slide Number Placeholder 3"/>
          <p:cNvSpPr>
            <a:spLocks noGrp="1"/>
          </p:cNvSpPr>
          <p:nvPr>
            <p:ph type="sldNum" sz="quarter" idx="10"/>
          </p:nvPr>
        </p:nvSpPr>
        <p:spPr/>
        <p:txBody>
          <a:bodyPr/>
          <a:lstStyle/>
          <a:p>
            <a:fld id="{70F80DD3-DE61-4FD3-9D04-AF450B4AB351}" type="slidenum">
              <a:rPr lang="en-US" smtClean="0"/>
              <a:t>7</a:t>
            </a:fld>
            <a:endParaRPr lang="en-US"/>
          </a:p>
        </p:txBody>
      </p:sp>
    </p:spTree>
    <p:extLst>
      <p:ext uri="{BB962C8B-B14F-4D97-AF65-F5344CB8AC3E}">
        <p14:creationId xmlns:p14="http://schemas.microsoft.com/office/powerpoint/2010/main" val="817282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monitoring sites</a:t>
            </a:r>
            <a:r>
              <a:rPr lang="en-US" baseline="0" dirty="0"/>
              <a:t> have flowing water all year long.</a:t>
            </a:r>
            <a:endParaRPr lang="en-US" dirty="0"/>
          </a:p>
          <a:p>
            <a:endParaRPr lang="en-US" dirty="0"/>
          </a:p>
          <a:p>
            <a:r>
              <a:rPr lang="en-US" dirty="0"/>
              <a:t>If part of your site dries up during the driest part of the year, you can still sample during the spring and fall as long as a portion of your stream maintains pools that support aquatic life. </a:t>
            </a:r>
          </a:p>
          <a:p>
            <a:endParaRPr lang="en-US" dirty="0"/>
          </a:p>
          <a:p>
            <a:r>
              <a:rPr lang="en-US" dirty="0"/>
              <a:t>But, if your site completely dries up at some</a:t>
            </a:r>
            <a:r>
              <a:rPr lang="en-US" baseline="0" dirty="0"/>
              <a:t> point in the year, it won’t be a suitable place to sample.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0F80DD3-DE61-4FD3-9D04-AF450B4AB351}" type="slidenum">
              <a:rPr lang="en-US" smtClean="0"/>
              <a:t>8</a:t>
            </a:fld>
            <a:endParaRPr lang="en-US"/>
          </a:p>
        </p:txBody>
      </p:sp>
    </p:spTree>
    <p:extLst>
      <p:ext uri="{BB962C8B-B14F-4D97-AF65-F5344CB8AC3E}">
        <p14:creationId xmlns:p14="http://schemas.microsoft.com/office/powerpoint/2010/main" val="940875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monitoring</a:t>
            </a:r>
            <a:r>
              <a:rPr lang="en-US" baseline="0"/>
              <a:t> site will be a </a:t>
            </a:r>
            <a:r>
              <a:rPr lang="en-US"/>
              <a:t>300 ft. long section of stream (100 yards), ideally containing at least one riffle.</a:t>
            </a:r>
          </a:p>
          <a:p>
            <a:endParaRPr lang="en-US"/>
          </a:p>
          <a:p>
            <a:r>
              <a:rPr lang="en-US"/>
              <a:t>It may be harder to find a riffle if you are in a prairie or lowland stream. If this is the case, choose an alternative habitat such as a root mat or slow water habitat (covered later today). </a:t>
            </a:r>
          </a:p>
          <a:p>
            <a:endParaRPr lang="en-US"/>
          </a:p>
          <a:p>
            <a:endParaRPr lang="en-US"/>
          </a:p>
          <a:p>
            <a:endParaRPr lang="en-US"/>
          </a:p>
          <a:p>
            <a:endParaRPr lang="en-US"/>
          </a:p>
        </p:txBody>
      </p:sp>
      <p:sp>
        <p:nvSpPr>
          <p:cNvPr id="4" name="Slide Number Placeholder 3"/>
          <p:cNvSpPr>
            <a:spLocks noGrp="1"/>
          </p:cNvSpPr>
          <p:nvPr>
            <p:ph type="sldNum" sz="quarter" idx="10"/>
          </p:nvPr>
        </p:nvSpPr>
        <p:spPr/>
        <p:txBody>
          <a:bodyPr/>
          <a:lstStyle/>
          <a:p>
            <a:fld id="{70F80DD3-DE61-4FD3-9D04-AF450B4AB351}" type="slidenum">
              <a:rPr lang="en-US" smtClean="0"/>
              <a:t>9</a:t>
            </a:fld>
            <a:endParaRPr lang="en-US"/>
          </a:p>
        </p:txBody>
      </p:sp>
    </p:spTree>
    <p:extLst>
      <p:ext uri="{BB962C8B-B14F-4D97-AF65-F5344CB8AC3E}">
        <p14:creationId xmlns:p14="http://schemas.microsoft.com/office/powerpoint/2010/main" val="1205611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ct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6940DAEE-2009-4C10-84EF-A0EEEA97D702}" type="datetimeFigureOut">
              <a:rPr lang="en-US" smtClean="0"/>
              <a:t>2/25/2023</a:t>
            </a:fld>
            <a:endParaRPr lang="en-US"/>
          </a:p>
        </p:txBody>
      </p:sp>
      <p:sp>
        <p:nvSpPr>
          <p:cNvPr id="11" name="Slide Number Placeholder 10"/>
          <p:cNvSpPr>
            <a:spLocks noGrp="1"/>
          </p:cNvSpPr>
          <p:nvPr>
            <p:ph type="sldNum" sz="quarter" idx="11"/>
          </p:nvPr>
        </p:nvSpPr>
        <p:spPr>
          <a:xfrm>
            <a:off x="8638952" y="6509004"/>
            <a:ext cx="464288" cy="274320"/>
          </a:xfrm>
          <a:prstGeom prst="rect">
            <a:avLst/>
          </a:prstGeom>
        </p:spPr>
        <p:txBody>
          <a:bodyPr vert="horz" rtlCol="0"/>
          <a:lstStyle>
            <a:lvl1pPr>
              <a:defRPr>
                <a:solidFill>
                  <a:schemeClr val="tx2">
                    <a:shade val="90000"/>
                  </a:schemeClr>
                </a:solidFill>
              </a:defRPr>
            </a:lvl1pPr>
            <a:extLst/>
          </a:lstStyle>
          <a:p>
            <a:fld id="{0AC1CE44-7198-4981-96A3-9BB1463BB2C6}" type="slidenum">
              <a:rPr lang="en-US" smtClean="0"/>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940DAEE-2009-4C10-84EF-A0EEEA97D702}"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0AC1CE44-7198-4981-96A3-9BB1463BB2C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940DAEE-2009-4C10-84EF-A0EEEA97D702}"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0AC1CE44-7198-4981-96A3-9BB1463BB2C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57200" y="290732"/>
            <a:ext cx="8229600" cy="1143000"/>
          </a:xfrm>
        </p:spPr>
        <p:txBody>
          <a:bodyPr/>
          <a:lstStyle>
            <a:lvl1pPr>
              <a:lnSpc>
                <a:spcPct val="90000"/>
              </a:lnSpc>
              <a:defRPr/>
            </a:lvl1pPr>
            <a:extLst/>
          </a:lstStyle>
          <a:p>
            <a:r>
              <a:rPr kumimoji="0" lang="en-US"/>
              <a:t>Click to edit Master title style</a:t>
            </a:r>
          </a:p>
        </p:txBody>
      </p:sp>
      <p:sp>
        <p:nvSpPr>
          <p:cNvPr id="3" name="Content Placeholder 2"/>
          <p:cNvSpPr>
            <a:spLocks noGrp="1"/>
          </p:cNvSpPr>
          <p:nvPr>
            <p:ph idx="1"/>
          </p:nvPr>
        </p:nvSpPr>
        <p:spPr/>
        <p:txBody>
          <a:bodyPr/>
          <a:lstStyle>
            <a:lvl1pPr marL="342900" indent="-342900">
              <a:spcAft>
                <a:spcPts val="1000"/>
              </a:spcAft>
              <a:defRPr/>
            </a:lvl1pPr>
            <a:lvl2pPr>
              <a:spcAft>
                <a:spcPts val="1000"/>
              </a:spcAft>
              <a:defRPr sz="2800"/>
            </a:lvl2pPr>
            <a:lvl3pPr>
              <a:spcAft>
                <a:spcPts val="1000"/>
              </a:spcAft>
              <a:defRPr/>
            </a:lvl3pPr>
            <a:lvl4pPr>
              <a:spcAft>
                <a:spcPts val="1000"/>
              </a:spcAft>
              <a:defRPr/>
            </a:lvl4pPr>
            <a:lvl5pPr>
              <a:spcAft>
                <a:spcPts val="1000"/>
              </a:spcAft>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940DAEE-2009-4C10-84EF-A0EEEA97D702}"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0AC1CE44-7198-4981-96A3-9BB1463BB2C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normAutofit/>
          </a:bodyPr>
          <a:lstStyle>
            <a:lvl1pPr algn="r">
              <a:buNone/>
              <a:defRPr sz="4600" b="1" cap="all" baseline="0">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normAutofit/>
          </a:bodyPr>
          <a:lstStyle>
            <a:lvl1pPr marL="0" indent="0" algn="r">
              <a:buNone/>
              <a:defRPr sz="28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6940DAEE-2009-4C10-84EF-A0EEEA97D702}" type="datetimeFigureOut">
              <a:rPr lang="en-US" smtClean="0"/>
              <a:t>2/25/2023</a:t>
            </a:fld>
            <a:endParaRPr lang="en-US"/>
          </a:p>
        </p:txBody>
      </p:sp>
      <p:sp>
        <p:nvSpPr>
          <p:cNvPr id="9" name="Slide Number Placeholder 8"/>
          <p:cNvSpPr>
            <a:spLocks noGrp="1"/>
          </p:cNvSpPr>
          <p:nvPr>
            <p:ph type="sldNum" sz="quarter" idx="11"/>
          </p:nvPr>
        </p:nvSpPr>
        <p:spPr>
          <a:xfrm>
            <a:off x="8638952" y="6513670"/>
            <a:ext cx="464288" cy="274320"/>
          </a:xfrm>
          <a:prstGeom prst="rect">
            <a:avLst/>
          </a:prstGeom>
        </p:spPr>
        <p:txBody>
          <a:bodyPr vert="horz" rtlCol="0"/>
          <a:lstStyle>
            <a:lvl1pPr>
              <a:defRPr>
                <a:solidFill>
                  <a:schemeClr val="tx2">
                    <a:shade val="90000"/>
                  </a:schemeClr>
                </a:solidFill>
              </a:defRPr>
            </a:lvl1pPr>
            <a:extLst/>
          </a:lstStyle>
          <a:p>
            <a:fld id="{0AC1CE44-7198-4981-96A3-9BB1463BB2C6}" type="slidenum">
              <a:rPr lang="en-US" smtClean="0"/>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0732"/>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940DAEE-2009-4C10-84EF-A0EEEA97D702}" type="datetimeFigureOut">
              <a:rPr lang="en-US" smtClean="0"/>
              <a:t>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a:prstGeom prst="rect">
            <a:avLst/>
          </a:prstGeom>
        </p:spPr>
        <p:txBody>
          <a:bodyPr/>
          <a:lstStyle/>
          <a:p>
            <a:fld id="{0AC1CE44-7198-4981-96A3-9BB1463BB2C6}" type="slidenum">
              <a:rPr lang="en-US" smtClean="0"/>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940DAEE-2009-4C10-84EF-A0EEEA97D702}" type="datetimeFigureOut">
              <a:rPr lang="en-US" smtClean="0"/>
              <a:t>2/25/2023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41080" y="6514568"/>
            <a:ext cx="464288" cy="274320"/>
          </a:xfrm>
          <a:prstGeom prst="rect">
            <a:avLst/>
          </a:prstGeom>
        </p:spPr>
        <p:txBody>
          <a:bodyPr/>
          <a:lstStyle/>
          <a:p>
            <a:fld id="{0AC1CE44-7198-4981-96A3-9BB1463BB2C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90732"/>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940DAEE-2009-4C10-84EF-A0EEEA97D702}" type="datetimeFigureOut">
              <a:rPr lang="en-US" smtClean="0"/>
              <a:t>2/25/2023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38952" y="6514568"/>
            <a:ext cx="464288" cy="274320"/>
          </a:xfrm>
          <a:prstGeom prst="rect">
            <a:avLst/>
          </a:prstGeom>
        </p:spPr>
        <p:txBody>
          <a:bodyPr/>
          <a:lstStyle/>
          <a:p>
            <a:fld id="{0AC1CE44-7198-4981-96A3-9BB1463BB2C6}" type="slidenum">
              <a:rPr lang="en-US" smtClean="0"/>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0DAEE-2009-4C10-84EF-A0EEEA97D702}" type="datetimeFigureOut">
              <a:rPr lang="en-US" smtClean="0"/>
              <a:t>2/25/2023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38952" y="6514568"/>
            <a:ext cx="464288" cy="274320"/>
          </a:xfrm>
          <a:prstGeom prst="rect">
            <a:avLst/>
          </a:prstGeom>
        </p:spPr>
        <p:txBody>
          <a:bodyPr/>
          <a:lstStyle/>
          <a:p>
            <a:fld id="{0AC1CE44-7198-4981-96A3-9BB1463BB2C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342900" indent="-342900">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6940DAEE-2009-4C10-84EF-A0EEEA97D702}" type="datetimeFigureOut">
              <a:rPr lang="en-US" smtClean="0"/>
              <a:t>2/25/2023</a:t>
            </a:fld>
            <a:endParaRPr lang="en-US"/>
          </a:p>
        </p:txBody>
      </p:sp>
      <p:sp>
        <p:nvSpPr>
          <p:cNvPr id="10" name="Slide Number Placeholder 9"/>
          <p:cNvSpPr>
            <a:spLocks noGrp="1"/>
          </p:cNvSpPr>
          <p:nvPr>
            <p:ph type="sldNum" sz="quarter" idx="11"/>
          </p:nvPr>
        </p:nvSpPr>
        <p:spPr>
          <a:xfrm>
            <a:off x="8638952" y="6513670"/>
            <a:ext cx="464288" cy="274320"/>
          </a:xfrm>
          <a:prstGeom prst="rect">
            <a:avLst/>
          </a:prstGeom>
        </p:spPr>
        <p:txBody>
          <a:bodyPr vert="horz" rtlCol="0"/>
          <a:lstStyle>
            <a:lvl1pPr>
              <a:defRPr>
                <a:solidFill>
                  <a:schemeClr val="tx2">
                    <a:shade val="90000"/>
                  </a:schemeClr>
                </a:solidFill>
              </a:defRPr>
            </a:lvl1pPr>
            <a:extLst/>
          </a:lstStyle>
          <a:p>
            <a:fld id="{0AC1CE44-7198-4981-96A3-9BB1463BB2C6}" type="slidenum">
              <a:rPr lang="en-US" smtClean="0"/>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a:p>
        </p:txBody>
      </p:sp>
      <p:pic>
        <p:nvPicPr>
          <p:cNvPr id="12" name="Picture 3" descr="N:\Lackmk\Images\Logos\VWQM.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22109"/>
          <a:stretch/>
        </p:blipFill>
        <p:spPr bwMode="auto">
          <a:xfrm>
            <a:off x="8686800" y="6400800"/>
            <a:ext cx="381000" cy="3714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Click icon to add picture</a:t>
            </a:r>
          </a:p>
        </p:txBody>
      </p:sp>
      <p:sp>
        <p:nvSpPr>
          <p:cNvPr id="8" name="Date Placeholder 7"/>
          <p:cNvSpPr>
            <a:spLocks noGrp="1"/>
          </p:cNvSpPr>
          <p:nvPr>
            <p:ph type="dt" sz="half" idx="10"/>
          </p:nvPr>
        </p:nvSpPr>
        <p:spPr>
          <a:xfrm>
            <a:off x="5562600" y="6509004"/>
            <a:ext cx="3002280" cy="274320"/>
          </a:xfrm>
        </p:spPr>
        <p:txBody>
          <a:bodyPr vert="horz" rtlCol="0"/>
          <a:lstStyle/>
          <a:p>
            <a:fld id="{6940DAEE-2009-4C10-84EF-A0EEEA97D702}" type="datetimeFigureOut">
              <a:rPr lang="en-US" smtClean="0"/>
              <a:t>2/25/2023</a:t>
            </a:fld>
            <a:endParaRPr lang="en-US"/>
          </a:p>
        </p:txBody>
      </p:sp>
      <p:sp>
        <p:nvSpPr>
          <p:cNvPr id="9" name="Slide Number Placeholder 8"/>
          <p:cNvSpPr>
            <a:spLocks noGrp="1"/>
          </p:cNvSpPr>
          <p:nvPr>
            <p:ph type="sldNum" sz="quarter" idx="11"/>
          </p:nvPr>
        </p:nvSpPr>
        <p:spPr>
          <a:xfrm>
            <a:off x="8638952" y="6509004"/>
            <a:ext cx="464288" cy="274320"/>
          </a:xfrm>
          <a:prstGeom prst="rect">
            <a:avLst/>
          </a:prstGeom>
        </p:spPr>
        <p:txBody>
          <a:bodyPr vert="horz" rtlCol="0"/>
          <a:lstStyle>
            <a:lvl1pPr>
              <a:defRPr>
                <a:solidFill>
                  <a:schemeClr val="tx2">
                    <a:shade val="90000"/>
                  </a:schemeClr>
                </a:solidFill>
              </a:defRPr>
            </a:lvl1pPr>
            <a:extLst/>
          </a:lstStyle>
          <a:p>
            <a:fld id="{0AC1CE44-7198-4981-96A3-9BB1463BB2C6}" type="slidenum">
              <a:rPr lang="en-US" smtClean="0"/>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a:p>
        </p:txBody>
      </p:sp>
      <p:pic>
        <p:nvPicPr>
          <p:cNvPr id="11" name="Picture 3" descr="N:\Lackmk\Images\Logos\VWQM.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22109"/>
          <a:stretch/>
        </p:blipFill>
        <p:spPr bwMode="auto">
          <a:xfrm>
            <a:off x="8686800" y="6400800"/>
            <a:ext cx="381000" cy="3714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6940DAEE-2009-4C10-84EF-A0EEEA97D702}" type="datetimeFigureOut">
              <a:rPr lang="en-US" smtClean="0"/>
              <a:t>2/25/2023</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8" name="Slide Number Placeholder 4"/>
          <p:cNvSpPr>
            <a:spLocks noGrp="1"/>
          </p:cNvSpPr>
          <p:nvPr>
            <p:ph type="sldNum" sz="quarter" idx="4"/>
          </p:nvPr>
        </p:nvSpPr>
        <p:spPr>
          <a:xfrm>
            <a:off x="8638952" y="6514568"/>
            <a:ext cx="464288" cy="274320"/>
          </a:xfrm>
          <a:prstGeom prst="rect">
            <a:avLst/>
          </a:prstGeom>
        </p:spPr>
        <p:txBody>
          <a:bodyPr/>
          <a:lstStyle/>
          <a:p>
            <a:fld id="{0AC1CE44-7198-4981-96A3-9BB1463BB2C6}" type="slidenum">
              <a:rPr lang="en-US" smtClean="0"/>
              <a:t>‹#›</a:t>
            </a:fld>
            <a:endParaRPr lang="en-US"/>
          </a:p>
        </p:txBody>
      </p:sp>
      <p:pic>
        <p:nvPicPr>
          <p:cNvPr id="9" name="Picture 3" descr="N:\Lackmk\Images\Logos\VWQM.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22109"/>
          <a:stretch/>
        </p:blipFill>
        <p:spPr bwMode="auto">
          <a:xfrm>
            <a:off x="8686800" y="6400800"/>
            <a:ext cx="381000" cy="371474"/>
          </a:xfrm>
          <a:prstGeom prst="rect">
            <a:avLst/>
          </a:prstGeom>
          <a:noFill/>
          <a:extLst>
            <a:ext uri="{909E8E84-426E-40DD-AFC4-6F175D3DCCD1}">
              <a14:hiddenFill xmlns:a14="http://schemas.microsoft.com/office/drawing/2010/main">
                <a:solidFill>
                  <a:srgbClr val="FFFFFF"/>
                </a:solidFill>
              </a14:hiddenFill>
            </a:ext>
          </a:extLst>
        </p:spPr>
      </p:pic>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p:titleStyle>
    <p:bodyStyle>
      <a:lvl1pPr marL="342900" indent="-3429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8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1.png"/><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3.png"/><Relationship Id="rId4" Type="http://schemas.openxmlformats.org/officeDocument/2006/relationships/notesSlide" Target="../notesSlides/notesSlide11.xml"/><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9.png"/><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notesSlide" Target="../notesSlides/notesSlide13.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5.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7.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8.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19.m4a"/><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2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microsoft.com/office/2007/relationships/media" Target="../media/media20.m4a"/><Relationship Id="rId1" Type="http://schemas.openxmlformats.org/officeDocument/2006/relationships/audio" Target="NULL" TargetMode="External"/><Relationship Id="rId6" Type="http://schemas.openxmlformats.org/officeDocument/2006/relationships/diagramLayout" Target="../diagrams/layout1.xml"/><Relationship Id="rId11" Type="http://schemas.openxmlformats.org/officeDocument/2006/relationships/image" Target="../media/image3.png"/><Relationship Id="rId5" Type="http://schemas.openxmlformats.org/officeDocument/2006/relationships/diagramData" Target="../diagrams/data1.xml"/><Relationship Id="rId10" Type="http://schemas.openxmlformats.org/officeDocument/2006/relationships/image" Target="../media/image21.png"/><Relationship Id="rId4" Type="http://schemas.openxmlformats.org/officeDocument/2006/relationships/notesSlide" Target="../notesSlides/notesSlide20.xml"/><Relationship Id="rId9" Type="http://schemas.microsoft.com/office/2007/relationships/diagramDrawing" Target="../diagrams/drawing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1.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omments" Target="../comments/commen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3.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24.m4a"/><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28.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5.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26.m4a"/><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3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slideLayout" Target="../slideLayouts/slideLayout4.xml"/><Relationship Id="rId7" Type="http://schemas.openxmlformats.org/officeDocument/2006/relationships/image" Target="../media/image3.png"/><Relationship Id="rId2" Type="http://schemas.microsoft.com/office/2007/relationships/media" Target="../media/media27.m4a"/><Relationship Id="rId1" Type="http://schemas.openxmlformats.org/officeDocument/2006/relationships/audio" Target="NULL" TargetMode="Externa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28.m4a"/><Relationship Id="rId7" Type="http://schemas.openxmlformats.org/officeDocument/2006/relationships/image" Target="../media/image33.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32.png"/><Relationship Id="rId5" Type="http://schemas.openxmlformats.org/officeDocument/2006/relationships/notesSlide" Target="../notesSlides/notesSlide28.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hyperlink" Target="mailto:youtube.com/@MissouriStreamTeam" TargetMode="External"/><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slideLayout" Target="../slideLayouts/slideLayout2.xml"/><Relationship Id="rId21" Type="http://schemas.openxmlformats.org/officeDocument/2006/relationships/image" Target="../media/image3.png"/><Relationship Id="rId7" Type="http://schemas.openxmlformats.org/officeDocument/2006/relationships/hyperlink" Target="mailto:Streamteam@mdc.mo.gov" TargetMode="External"/><Relationship Id="rId12" Type="http://schemas.openxmlformats.org/officeDocument/2006/relationships/image" Target="../media/image37.svg"/><Relationship Id="rId17" Type="http://schemas.openxmlformats.org/officeDocument/2006/relationships/image" Target="../media/image42.png"/><Relationship Id="rId2" Type="http://schemas.microsoft.com/office/2007/relationships/media" Target="../media/media29.m4a"/><Relationship Id="rId16" Type="http://schemas.openxmlformats.org/officeDocument/2006/relationships/image" Target="../media/image41.svg"/><Relationship Id="rId20" Type="http://schemas.openxmlformats.org/officeDocument/2006/relationships/image" Target="../media/image45.svg"/><Relationship Id="rId1" Type="http://schemas.openxmlformats.org/officeDocument/2006/relationships/audio" Target="NULL" TargetMode="External"/><Relationship Id="rId6" Type="http://schemas.openxmlformats.org/officeDocument/2006/relationships/hyperlink" Target="mailto:Streamteam@dnr.mo.gov" TargetMode="External"/><Relationship Id="rId11" Type="http://schemas.openxmlformats.org/officeDocument/2006/relationships/image" Target="../media/image36.png"/><Relationship Id="rId5" Type="http://schemas.openxmlformats.org/officeDocument/2006/relationships/hyperlink" Target="http://www.mostreamteam.org/" TargetMode="External"/><Relationship Id="rId15" Type="http://schemas.openxmlformats.org/officeDocument/2006/relationships/image" Target="../media/image40.png"/><Relationship Id="rId10" Type="http://schemas.openxmlformats.org/officeDocument/2006/relationships/hyperlink" Target="https://www.facebook.com/mostreamteams/" TargetMode="External"/><Relationship Id="rId19" Type="http://schemas.openxmlformats.org/officeDocument/2006/relationships/image" Target="../media/image44.png"/><Relationship Id="rId4" Type="http://schemas.openxmlformats.org/officeDocument/2006/relationships/notesSlide" Target="../notesSlides/notesSlide29.xml"/><Relationship Id="rId9" Type="http://schemas.openxmlformats.org/officeDocument/2006/relationships/hyperlink" Target="mailto:outube.com/@MissouriStreamTeam" TargetMode="External"/><Relationship Id="rId14" Type="http://schemas.openxmlformats.org/officeDocument/2006/relationships/image" Target="../media/image39.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6.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microsoft.com/office/2007/relationships/media" Target="../media/media7.m4a"/><Relationship Id="rId7" Type="http://schemas.openxmlformats.org/officeDocument/2006/relationships/image" Target="../media/image3.pn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9.m4a"/><Relationship Id="rId7" Type="http://schemas.openxmlformats.org/officeDocument/2006/relationships/image" Target="../media/image7.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oleObject" Target="../embeddings/oleObject1.bin"/><Relationship Id="rId5" Type="http://schemas.openxmlformats.org/officeDocument/2006/relationships/notesSlide" Target="../notesSlides/notesSlide9.xml"/><Relationship Id="rId4" Type="http://schemas.openxmlformats.org/officeDocument/2006/relationships/slideLayout" Target="../slideLayouts/slideLayout2.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Site selection</a:t>
            </a:r>
          </a:p>
        </p:txBody>
      </p:sp>
      <p:sp>
        <p:nvSpPr>
          <p:cNvPr id="3" name="Subtitle 2"/>
          <p:cNvSpPr>
            <a:spLocks noGrp="1"/>
          </p:cNvSpPr>
          <p:nvPr>
            <p:ph type="subTitle" idx="1"/>
          </p:nvPr>
        </p:nvSpPr>
        <p:spPr/>
        <p:txBody>
          <a:bodyPr/>
          <a:lstStyle/>
          <a:p>
            <a:endParaRPr lang="en-US"/>
          </a:p>
        </p:txBody>
      </p:sp>
      <p:pic>
        <p:nvPicPr>
          <p:cNvPr id="18" name="Audio 17">
            <a:hlinkClick r:id="" action="ppaction://media"/>
          </p:cNvPr>
          <p:cNvPicPr>
            <a:picLocks noChangeAspect="1"/>
          </p:cNvPicPr>
          <p:nvPr>
            <a:audioFile r:link="rId1"/>
            <p:extLst>
              <p:ext uri="{DAA4B4D4-6D71-4841-9C94-3DE7FCFB9230}">
                <p14:media xmlns:p14="http://schemas.microsoft.com/office/powerpoint/2010/main" r:embed="rId2">
                  <p14:trim st="3600" end="1358.6281"/>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43421401"/>
      </p:ext>
    </p:extLst>
  </p:cSld>
  <p:clrMapOvr>
    <a:masterClrMapping/>
  </p:clrMapOvr>
  <mc:AlternateContent xmlns:mc="http://schemas.openxmlformats.org/markup-compatibility/2006" xmlns:p14="http://schemas.microsoft.com/office/powerpoint/2010/main">
    <mc:Choice Requires="p14">
      <p:transition spd="slow" p14:dur="2000" advTm="25403"/>
    </mc:Choice>
    <mc:Fallback xmlns="">
      <p:transition spd="slow" advTm="25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Riffle habitat</a:t>
            </a:r>
          </a:p>
        </p:txBody>
      </p:sp>
      <p:pic>
        <p:nvPicPr>
          <p:cNvPr id="5" name="Picture 5" descr="Kat Riffle"/>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648200" y="3048000"/>
            <a:ext cx="3962400" cy="2971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6" descr="Bear Creek Wayne Co"/>
          <p:cNvPicPr>
            <a:picLocks noGrp="1" noChangeAspect="1" noChangeArrowheads="1"/>
          </p:cNvPicPr>
          <p:nvPr>
            <p:ph sz="half" idx="1"/>
          </p:nvPr>
        </p:nvPicPr>
        <p:blipFill rotWithShape="1">
          <a:blip r:embed="rId6">
            <a:extLst>
              <a:ext uri="{28A0092B-C50C-407E-A947-70E740481C1C}">
                <a14:useLocalDpi xmlns:a14="http://schemas.microsoft.com/office/drawing/2010/main" val="0"/>
              </a:ext>
            </a:extLst>
          </a:blip>
          <a:srcRect l="7313" r="6255"/>
          <a:stretch/>
        </p:blipFill>
        <p:spPr bwMode="auto">
          <a:xfrm>
            <a:off x="533400" y="1752600"/>
            <a:ext cx="3942184" cy="2971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505615" y="6149113"/>
            <a:ext cx="8132769" cy="573074"/>
          </a:xfrm>
          <a:prstGeom prst="rect">
            <a:avLst/>
          </a:prstGeom>
        </p:spPr>
      </p:pic>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1690" end="838.8390000000001"/>
                </p14:media>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88772083"/>
      </p:ext>
    </p:extLst>
  </p:cSld>
  <p:clrMapOvr>
    <a:masterClrMapping/>
  </p:clrMapOvr>
  <mc:AlternateContent xmlns:mc="http://schemas.openxmlformats.org/markup-compatibility/2006" xmlns:p14="http://schemas.microsoft.com/office/powerpoint/2010/main">
    <mc:Choice Requires="p14">
      <p:transition spd="slow" p14:dur="2000" advTm="71046"/>
    </mc:Choice>
    <mc:Fallback xmlns="">
      <p:transition spd="slow" advTm="71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Important considerations</a:t>
            </a:r>
          </a:p>
        </p:txBody>
      </p:sp>
      <p:grpSp>
        <p:nvGrpSpPr>
          <p:cNvPr id="10" name="Group 9"/>
          <p:cNvGrpSpPr/>
          <p:nvPr/>
        </p:nvGrpSpPr>
        <p:grpSpPr>
          <a:xfrm>
            <a:off x="2337673" y="1677669"/>
            <a:ext cx="4468653" cy="4061460"/>
            <a:chOff x="2337673" y="1677669"/>
            <a:chExt cx="4468653" cy="4061460"/>
          </a:xfrm>
        </p:grpSpPr>
        <p:sp>
          <p:nvSpPr>
            <p:cNvPr id="11" name="Freeform 10"/>
            <p:cNvSpPr/>
            <p:nvPr/>
          </p:nvSpPr>
          <p:spPr>
            <a:xfrm>
              <a:off x="2752486" y="1677669"/>
              <a:ext cx="4053840" cy="829629"/>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73250" tIns="80011" rIns="149352" bIns="80011" numCol="1" spcCol="1270" anchor="ctr" anchorCtr="0">
              <a:noAutofit/>
            </a:bodyPr>
            <a:lstStyle/>
            <a:p>
              <a:pPr lvl="0" algn="ctr" defTabSz="933450">
                <a:lnSpc>
                  <a:spcPct val="90000"/>
                </a:lnSpc>
                <a:spcBef>
                  <a:spcPct val="0"/>
                </a:spcBef>
                <a:spcAft>
                  <a:spcPct val="35000"/>
                </a:spcAft>
              </a:pPr>
              <a:r>
                <a:rPr lang="en-US" sz="2800" kern="1200"/>
                <a:t>Goals</a:t>
              </a:r>
            </a:p>
          </p:txBody>
        </p:sp>
        <p:sp>
          <p:nvSpPr>
            <p:cNvPr id="12" name="Oval 11"/>
            <p:cNvSpPr/>
            <p:nvPr/>
          </p:nvSpPr>
          <p:spPr>
            <a:xfrm>
              <a:off x="2337673" y="1677670"/>
              <a:ext cx="829627" cy="829627"/>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3" name="Freeform 12"/>
            <p:cNvSpPr/>
            <p:nvPr/>
          </p:nvSpPr>
          <p:spPr>
            <a:xfrm>
              <a:off x="2752486" y="2754946"/>
              <a:ext cx="4053840" cy="829629"/>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73250" tIns="80011" rIns="149352" bIns="80010" numCol="1" spcCol="1270" anchor="ctr" anchorCtr="0">
              <a:noAutofit/>
            </a:bodyPr>
            <a:lstStyle/>
            <a:p>
              <a:pPr lvl="0" algn="ctr" defTabSz="933450">
                <a:lnSpc>
                  <a:spcPct val="90000"/>
                </a:lnSpc>
                <a:spcBef>
                  <a:spcPct val="0"/>
                </a:spcBef>
                <a:spcAft>
                  <a:spcPct val="35000"/>
                </a:spcAft>
              </a:pPr>
              <a:r>
                <a:rPr lang="en-US" sz="2800"/>
                <a:t>Suitable Habitat</a:t>
              </a:r>
            </a:p>
          </p:txBody>
        </p:sp>
        <p:sp>
          <p:nvSpPr>
            <p:cNvPr id="14" name="Oval 13"/>
            <p:cNvSpPr/>
            <p:nvPr/>
          </p:nvSpPr>
          <p:spPr>
            <a:xfrm>
              <a:off x="2337673" y="2754947"/>
              <a:ext cx="829627" cy="829627"/>
            </a:xfrm>
            <a:prstGeom prst="ellipse">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5" name="Freeform 14"/>
            <p:cNvSpPr/>
            <p:nvPr/>
          </p:nvSpPr>
          <p:spPr>
            <a:xfrm rot="21600000">
              <a:off x="2752486" y="3832224"/>
              <a:ext cx="4053840" cy="829628"/>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73250" tIns="80011" rIns="149352" bIns="80010" numCol="1" spcCol="1270" anchor="ctr" anchorCtr="0">
              <a:noAutofit/>
            </a:bodyPr>
            <a:lstStyle/>
            <a:p>
              <a:pPr lvl="0" algn="ctr" defTabSz="933450">
                <a:lnSpc>
                  <a:spcPct val="90000"/>
                </a:lnSpc>
                <a:spcBef>
                  <a:spcPct val="0"/>
                </a:spcBef>
                <a:spcAft>
                  <a:spcPct val="35000"/>
                </a:spcAft>
              </a:pPr>
              <a:r>
                <a:rPr lang="en-US" sz="2800"/>
                <a:t>Point &amp; Non-point Sources</a:t>
              </a:r>
            </a:p>
          </p:txBody>
        </p:sp>
        <p:sp>
          <p:nvSpPr>
            <p:cNvPr id="16" name="Oval 15"/>
            <p:cNvSpPr/>
            <p:nvPr/>
          </p:nvSpPr>
          <p:spPr>
            <a:xfrm>
              <a:off x="2337673" y="3832225"/>
              <a:ext cx="829627" cy="829627"/>
            </a:xfrm>
            <a:prstGeom prst="ellipse">
              <a:avLst/>
            </a:prstGeom>
            <a:blipFill rotWithShape="1">
              <a:blip r:embed="rId7"/>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7" name="Freeform 16"/>
            <p:cNvSpPr/>
            <p:nvPr/>
          </p:nvSpPr>
          <p:spPr>
            <a:xfrm rot="21600000">
              <a:off x="2752486" y="4909501"/>
              <a:ext cx="4053840" cy="829628"/>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73250" tIns="80011" rIns="149352" bIns="80010" numCol="1" spcCol="1270" anchor="ctr" anchorCtr="0">
              <a:noAutofit/>
            </a:bodyPr>
            <a:lstStyle/>
            <a:p>
              <a:pPr lvl="0" algn="ctr" defTabSz="933450">
                <a:lnSpc>
                  <a:spcPct val="90000"/>
                </a:lnSpc>
                <a:spcBef>
                  <a:spcPct val="0"/>
                </a:spcBef>
                <a:spcAft>
                  <a:spcPct val="35000"/>
                </a:spcAft>
              </a:pPr>
              <a:r>
                <a:rPr lang="en-US" sz="2800"/>
                <a:t>Tributaries &amp; Roads</a:t>
              </a:r>
            </a:p>
          </p:txBody>
        </p:sp>
        <p:sp>
          <p:nvSpPr>
            <p:cNvPr id="18" name="Oval 17"/>
            <p:cNvSpPr/>
            <p:nvPr/>
          </p:nvSpPr>
          <p:spPr>
            <a:xfrm>
              <a:off x="2337673" y="4909502"/>
              <a:ext cx="829627" cy="829627"/>
            </a:xfrm>
            <a:prstGeom prst="ellipse">
              <a:avLst/>
            </a:prstGeom>
            <a:blipFill rotWithShape="1">
              <a:blip r:embed="rId8"/>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pic>
        <p:nvPicPr>
          <p:cNvPr id="19" name="Picture 18"/>
          <p:cNvPicPr>
            <a:picLocks noChangeAspect="1"/>
          </p:cNvPicPr>
          <p:nvPr/>
        </p:nvPicPr>
        <p:blipFill>
          <a:blip r:embed="rId9"/>
          <a:stretch>
            <a:fillRect/>
          </a:stretch>
        </p:blipFill>
        <p:spPr>
          <a:xfrm>
            <a:off x="508664" y="6109749"/>
            <a:ext cx="8126672" cy="573074"/>
          </a:xfrm>
          <a:prstGeom prst="rect">
            <a:avLst/>
          </a:prstGeom>
        </p:spPr>
      </p:pic>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2900"/>
                </p14:media>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77523351"/>
      </p:ext>
    </p:extLst>
  </p:cSld>
  <p:clrMapOvr>
    <a:masterClrMapping/>
  </p:clrMapOvr>
  <mc:AlternateContent xmlns:mc="http://schemas.openxmlformats.org/markup-compatibility/2006" xmlns:p14="http://schemas.microsoft.com/office/powerpoint/2010/main">
    <mc:Choice Requires="p14">
      <p:transition spd="slow" p14:dur="2000" advTm="152295"/>
    </mc:Choice>
    <mc:Fallback xmlns="">
      <p:transition spd="slow" advTm="152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Monitoring site</a:t>
            </a:r>
          </a:p>
        </p:txBody>
      </p:sp>
      <p:pic>
        <p:nvPicPr>
          <p:cNvPr id="4" name="Content Placeholder 3"/>
          <p:cNvPicPr>
            <a:picLocks noGrp="1" noChangeAspect="1"/>
          </p:cNvPicPr>
          <p:nvPr>
            <p:ph idx="1"/>
          </p:nvPr>
        </p:nvPicPr>
        <p:blipFill>
          <a:blip r:embed="rId5"/>
          <a:stretch>
            <a:fillRect/>
          </a:stretch>
        </p:blipFill>
        <p:spPr>
          <a:xfrm>
            <a:off x="1067904" y="1628775"/>
            <a:ext cx="7008192" cy="4391025"/>
          </a:xfrm>
          <a:prstGeom prst="rect">
            <a:avLst/>
          </a:prstGeom>
          <a:solidFill>
            <a:srgbClr val="FFC000"/>
          </a:solidFill>
          <a:ln w="25400">
            <a:noFill/>
          </a:ln>
        </p:spPr>
      </p:pic>
      <p:pic>
        <p:nvPicPr>
          <p:cNvPr id="3" name="Picture 2"/>
          <p:cNvPicPr>
            <a:picLocks noChangeAspect="1"/>
          </p:cNvPicPr>
          <p:nvPr/>
        </p:nvPicPr>
        <p:blipFill>
          <a:blip r:embed="rId6"/>
          <a:stretch>
            <a:fillRect/>
          </a:stretch>
        </p:blipFill>
        <p:spPr>
          <a:xfrm>
            <a:off x="554031" y="6125868"/>
            <a:ext cx="8132769" cy="573074"/>
          </a:xfrm>
          <a:prstGeom prst="rect">
            <a:avLst/>
          </a:prstGeom>
        </p:spPr>
      </p:pic>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761" end="324.7482"/>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65024869"/>
      </p:ext>
    </p:extLst>
  </p:cSld>
  <p:clrMapOvr>
    <a:masterClrMapping/>
  </p:clrMapOvr>
  <mc:AlternateContent xmlns:mc="http://schemas.openxmlformats.org/markup-compatibility/2006" xmlns:p14="http://schemas.microsoft.com/office/powerpoint/2010/main">
    <mc:Choice Requires="p14">
      <p:transition spd="slow" p14:dur="2000" advTm="45896"/>
    </mc:Choice>
    <mc:Fallback xmlns="">
      <p:transition spd="slow" advTm="45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Site accessibility</a:t>
            </a:r>
          </a:p>
        </p:txBody>
      </p:sp>
      <p:grpSp>
        <p:nvGrpSpPr>
          <p:cNvPr id="3" name="Group 2"/>
          <p:cNvGrpSpPr/>
          <p:nvPr/>
        </p:nvGrpSpPr>
        <p:grpSpPr>
          <a:xfrm>
            <a:off x="538618" y="5308855"/>
            <a:ext cx="7983491" cy="705586"/>
            <a:chOff x="537608" y="5244601"/>
            <a:chExt cx="7983491" cy="705586"/>
          </a:xfrm>
        </p:grpSpPr>
        <p:sp>
          <p:nvSpPr>
            <p:cNvPr id="11" name="Freeform 10"/>
            <p:cNvSpPr/>
            <p:nvPr/>
          </p:nvSpPr>
          <p:spPr>
            <a:xfrm>
              <a:off x="537608" y="5244601"/>
              <a:ext cx="3916254" cy="705586"/>
            </a:xfrm>
            <a:custGeom>
              <a:avLst/>
              <a:gdLst>
                <a:gd name="connsiteX0" fmla="*/ 0 w 3916254"/>
                <a:gd name="connsiteY0" fmla="*/ 0 h 705586"/>
                <a:gd name="connsiteX1" fmla="*/ 3916254 w 3916254"/>
                <a:gd name="connsiteY1" fmla="*/ 0 h 705586"/>
                <a:gd name="connsiteX2" fmla="*/ 3916254 w 3916254"/>
                <a:gd name="connsiteY2" fmla="*/ 705586 h 705586"/>
                <a:gd name="connsiteX3" fmla="*/ 0 w 3916254"/>
                <a:gd name="connsiteY3" fmla="*/ 705586 h 705586"/>
                <a:gd name="connsiteX4" fmla="*/ 0 w 3916254"/>
                <a:gd name="connsiteY4" fmla="*/ 0 h 70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54" h="705586">
                  <a:moveTo>
                    <a:pt x="0" y="0"/>
                  </a:moveTo>
                  <a:lnTo>
                    <a:pt x="3916254" y="0"/>
                  </a:lnTo>
                  <a:lnTo>
                    <a:pt x="3916254" y="705586"/>
                  </a:lnTo>
                  <a:lnTo>
                    <a:pt x="0" y="7055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7584" tIns="227584" rIns="227584" bIns="0" numCol="1" spcCol="1270" anchor="t" anchorCtr="0">
              <a:noAutofit/>
            </a:bodyPr>
            <a:lstStyle/>
            <a:p>
              <a:pPr lvl="0" algn="ctr" defTabSz="1422400">
                <a:lnSpc>
                  <a:spcPct val="90000"/>
                </a:lnSpc>
                <a:spcBef>
                  <a:spcPct val="0"/>
                </a:spcBef>
                <a:spcAft>
                  <a:spcPct val="35000"/>
                </a:spcAft>
              </a:pPr>
              <a:r>
                <a:rPr lang="en-US" sz="3200" kern="1200"/>
                <a:t>Private Land</a:t>
              </a:r>
            </a:p>
          </p:txBody>
        </p:sp>
        <p:sp>
          <p:nvSpPr>
            <p:cNvPr id="13" name="Freeform 12"/>
            <p:cNvSpPr/>
            <p:nvPr/>
          </p:nvSpPr>
          <p:spPr>
            <a:xfrm>
              <a:off x="4604845" y="5244601"/>
              <a:ext cx="3916254" cy="705586"/>
            </a:xfrm>
            <a:custGeom>
              <a:avLst/>
              <a:gdLst>
                <a:gd name="connsiteX0" fmla="*/ 0 w 3916254"/>
                <a:gd name="connsiteY0" fmla="*/ 0 h 705586"/>
                <a:gd name="connsiteX1" fmla="*/ 3916254 w 3916254"/>
                <a:gd name="connsiteY1" fmla="*/ 0 h 705586"/>
                <a:gd name="connsiteX2" fmla="*/ 3916254 w 3916254"/>
                <a:gd name="connsiteY2" fmla="*/ 705586 h 705586"/>
                <a:gd name="connsiteX3" fmla="*/ 0 w 3916254"/>
                <a:gd name="connsiteY3" fmla="*/ 705586 h 705586"/>
                <a:gd name="connsiteX4" fmla="*/ 0 w 3916254"/>
                <a:gd name="connsiteY4" fmla="*/ 0 h 70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54" h="705586">
                  <a:moveTo>
                    <a:pt x="0" y="0"/>
                  </a:moveTo>
                  <a:lnTo>
                    <a:pt x="3916254" y="0"/>
                  </a:lnTo>
                  <a:lnTo>
                    <a:pt x="3916254" y="705586"/>
                  </a:lnTo>
                  <a:lnTo>
                    <a:pt x="0" y="7055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7584" tIns="227584" rIns="227584" bIns="0" numCol="1" spcCol="1270" anchor="t" anchorCtr="0">
              <a:noAutofit/>
            </a:bodyPr>
            <a:lstStyle/>
            <a:p>
              <a:pPr lvl="0" algn="ctr" defTabSz="1422400">
                <a:lnSpc>
                  <a:spcPct val="90000"/>
                </a:lnSpc>
                <a:spcBef>
                  <a:spcPct val="0"/>
                </a:spcBef>
                <a:spcAft>
                  <a:spcPct val="35000"/>
                </a:spcAft>
              </a:pPr>
              <a:r>
                <a:rPr lang="en-US" sz="3200" kern="1200"/>
                <a:t>Public Land</a:t>
              </a:r>
            </a:p>
          </p:txBody>
        </p:sp>
      </p:grpSp>
      <p:pic>
        <p:nvPicPr>
          <p:cNvPr id="14" name="Picture 13"/>
          <p:cNvPicPr>
            <a:picLocks noChangeAspect="1"/>
          </p:cNvPicPr>
          <p:nvPr/>
        </p:nvPicPr>
        <p:blipFill>
          <a:blip r:embed="rId5"/>
          <a:stretch>
            <a:fillRect/>
          </a:stretch>
        </p:blipFill>
        <p:spPr>
          <a:xfrm>
            <a:off x="4835898" y="1722937"/>
            <a:ext cx="3329307" cy="1706063"/>
          </a:xfrm>
          <a:prstGeom prst="rect">
            <a:avLst/>
          </a:prstGeom>
          <a:ln w="28575">
            <a:noFill/>
          </a:ln>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17457" t="44409" r="23646" b="7768"/>
          <a:stretch/>
        </p:blipFill>
        <p:spPr>
          <a:xfrm>
            <a:off x="4835899" y="3450245"/>
            <a:ext cx="3329307" cy="1800676"/>
          </a:xfrm>
          <a:prstGeom prst="rect">
            <a:avLst/>
          </a:prstGeom>
          <a:ln w="28575">
            <a:noFill/>
          </a:ln>
        </p:spPr>
      </p:pic>
      <p:pic>
        <p:nvPicPr>
          <p:cNvPr id="5" name="Picture 4"/>
          <p:cNvPicPr>
            <a:picLocks noChangeAspect="1"/>
          </p:cNvPicPr>
          <p:nvPr/>
        </p:nvPicPr>
        <p:blipFill rotWithShape="1">
          <a:blip r:embed="rId7"/>
          <a:srcRect l="6249"/>
          <a:stretch/>
        </p:blipFill>
        <p:spPr>
          <a:xfrm>
            <a:off x="753316" y="1722937"/>
            <a:ext cx="3484838" cy="3585918"/>
          </a:xfrm>
          <a:prstGeom prst="rect">
            <a:avLst/>
          </a:prstGeom>
          <a:ln w="28575">
            <a:noFill/>
          </a:ln>
        </p:spPr>
      </p:pic>
      <p:pic>
        <p:nvPicPr>
          <p:cNvPr id="4" name="Picture 3"/>
          <p:cNvPicPr>
            <a:picLocks noChangeAspect="1"/>
          </p:cNvPicPr>
          <p:nvPr/>
        </p:nvPicPr>
        <p:blipFill>
          <a:blip r:embed="rId8"/>
          <a:stretch>
            <a:fillRect/>
          </a:stretch>
        </p:blipFill>
        <p:spPr>
          <a:xfrm>
            <a:off x="457200" y="6072375"/>
            <a:ext cx="8132769" cy="573074"/>
          </a:xfrm>
          <a:prstGeom prst="rect">
            <a:avLst/>
          </a:prstGeom>
        </p:spPr>
      </p:pic>
      <p:pic>
        <p:nvPicPr>
          <p:cNvPr id="15" name="Audio 14">
            <a:hlinkClick r:id="" action="ppaction://media"/>
          </p:cNvPr>
          <p:cNvPicPr>
            <a:picLocks noChangeAspect="1"/>
          </p:cNvPicPr>
          <p:nvPr>
            <a:audioFile r:link="rId1"/>
            <p:extLst>
              <p:ext uri="{DAA4B4D4-6D71-4841-9C94-3DE7FCFB9230}">
                <p14:media xmlns:p14="http://schemas.microsoft.com/office/powerpoint/2010/main" r:embed="rId2">
                  <p14:trim st="4879" end="1805.102"/>
                </p14:media>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62967301"/>
      </p:ext>
    </p:extLst>
  </p:cSld>
  <p:clrMapOvr>
    <a:masterClrMapping/>
  </p:clrMapOvr>
  <mc:AlternateContent xmlns:mc="http://schemas.openxmlformats.org/markup-compatibility/2006" xmlns:p14="http://schemas.microsoft.com/office/powerpoint/2010/main">
    <mc:Choice Requires="p14">
      <p:transition spd="slow" p14:dur="2000" advTm="120689"/>
    </mc:Choice>
    <mc:Fallback xmlns="">
      <p:transition spd="slow" advTm="120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Site selection scenario</a:t>
            </a:r>
          </a:p>
        </p:txBody>
      </p:sp>
      <p:pic>
        <p:nvPicPr>
          <p:cNvPr id="4" name="Picture 3"/>
          <p:cNvPicPr>
            <a:picLocks noChangeAspect="1"/>
          </p:cNvPicPr>
          <p:nvPr/>
        </p:nvPicPr>
        <p:blipFill>
          <a:blip r:embed="rId5"/>
          <a:stretch>
            <a:fillRect/>
          </a:stretch>
        </p:blipFill>
        <p:spPr>
          <a:xfrm>
            <a:off x="2132731" y="1520658"/>
            <a:ext cx="4878539" cy="4560504"/>
          </a:xfrm>
          <a:prstGeom prst="rect">
            <a:avLst/>
          </a:prstGeom>
          <a:ln w="19050">
            <a:noFill/>
          </a:ln>
        </p:spPr>
      </p:pic>
      <p:sp>
        <p:nvSpPr>
          <p:cNvPr id="5" name="Oval 4"/>
          <p:cNvSpPr/>
          <p:nvPr/>
        </p:nvSpPr>
        <p:spPr>
          <a:xfrm>
            <a:off x="2537305" y="4794364"/>
            <a:ext cx="375009" cy="373168"/>
          </a:xfrm>
          <a:prstGeom prst="ellipse">
            <a:avLst/>
          </a:prstGeom>
          <a:noFill/>
          <a:ln w="38100">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p:cNvSpPr/>
          <p:nvPr/>
        </p:nvSpPr>
        <p:spPr>
          <a:xfrm rot="20479823">
            <a:off x="3810212" y="3457815"/>
            <a:ext cx="1050025" cy="487685"/>
          </a:xfrm>
          <a:prstGeom prst="ellipse">
            <a:avLst/>
          </a:prstGeom>
          <a:noFill/>
          <a:ln w="38100">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p:cNvSpPr/>
          <p:nvPr/>
        </p:nvSpPr>
        <p:spPr>
          <a:xfrm rot="1545991">
            <a:off x="4887597" y="3460975"/>
            <a:ext cx="975023" cy="450215"/>
          </a:xfrm>
          <a:prstGeom prst="ellipse">
            <a:avLst/>
          </a:prstGeom>
          <a:noFill/>
          <a:ln w="38100">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00CC"/>
              </a:solidFill>
            </a:endParaRPr>
          </a:p>
        </p:txBody>
      </p:sp>
      <p:sp>
        <p:nvSpPr>
          <p:cNvPr id="3" name="TextBox 2"/>
          <p:cNvSpPr txBox="1"/>
          <p:nvPr/>
        </p:nvSpPr>
        <p:spPr>
          <a:xfrm>
            <a:off x="394083" y="5176222"/>
            <a:ext cx="1738648" cy="830997"/>
          </a:xfrm>
          <a:prstGeom prst="rect">
            <a:avLst/>
          </a:prstGeom>
          <a:noFill/>
        </p:spPr>
        <p:txBody>
          <a:bodyPr wrap="square" rtlCol="0">
            <a:spAutoFit/>
          </a:bodyPr>
          <a:lstStyle/>
          <a:p>
            <a:r>
              <a:rPr lang="en-US" sz="2400">
                <a:solidFill>
                  <a:schemeClr val="accent3"/>
                </a:solidFill>
              </a:rPr>
              <a:t>Watershed</a:t>
            </a:r>
          </a:p>
          <a:p>
            <a:r>
              <a:rPr lang="en-US" sz="2400">
                <a:solidFill>
                  <a:schemeClr val="accent3"/>
                </a:solidFill>
              </a:rPr>
              <a:t>Outlet</a:t>
            </a:r>
          </a:p>
        </p:txBody>
      </p:sp>
      <p:sp>
        <p:nvSpPr>
          <p:cNvPr id="13" name="TextBox 12"/>
          <p:cNvSpPr txBox="1"/>
          <p:nvPr/>
        </p:nvSpPr>
        <p:spPr>
          <a:xfrm>
            <a:off x="331911" y="2170769"/>
            <a:ext cx="1862993" cy="830997"/>
          </a:xfrm>
          <a:prstGeom prst="rect">
            <a:avLst/>
          </a:prstGeom>
          <a:noFill/>
          <a:ln>
            <a:noFill/>
          </a:ln>
        </p:spPr>
        <p:txBody>
          <a:bodyPr wrap="square" rtlCol="0">
            <a:spAutoFit/>
          </a:bodyPr>
          <a:lstStyle/>
          <a:p>
            <a:r>
              <a:rPr lang="en-US" sz="2400">
                <a:solidFill>
                  <a:schemeClr val="accent3"/>
                </a:solidFill>
              </a:rPr>
              <a:t>Point source</a:t>
            </a:r>
          </a:p>
        </p:txBody>
      </p:sp>
      <p:sp>
        <p:nvSpPr>
          <p:cNvPr id="15" name="TextBox 14"/>
          <p:cNvSpPr txBox="1"/>
          <p:nvPr/>
        </p:nvSpPr>
        <p:spPr>
          <a:xfrm>
            <a:off x="7212169" y="4717412"/>
            <a:ext cx="1647528" cy="830997"/>
          </a:xfrm>
          <a:prstGeom prst="rect">
            <a:avLst/>
          </a:prstGeom>
          <a:noFill/>
        </p:spPr>
        <p:txBody>
          <a:bodyPr wrap="square" rtlCol="0">
            <a:spAutoFit/>
          </a:bodyPr>
          <a:lstStyle/>
          <a:p>
            <a:r>
              <a:rPr lang="en-US" sz="2400">
                <a:solidFill>
                  <a:schemeClr val="accent3"/>
                </a:solidFill>
              </a:rPr>
              <a:t>Sub-watershed</a:t>
            </a:r>
          </a:p>
        </p:txBody>
      </p:sp>
      <p:cxnSp>
        <p:nvCxnSpPr>
          <p:cNvPr id="17" name="Straight Arrow Connector 16"/>
          <p:cNvCxnSpPr/>
          <p:nvPr/>
        </p:nvCxnSpPr>
        <p:spPr>
          <a:xfrm>
            <a:off x="1514588" y="2709117"/>
            <a:ext cx="2588748" cy="625657"/>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545465" y="5089600"/>
            <a:ext cx="587266" cy="86622"/>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5" idx="1"/>
          </p:cNvCxnSpPr>
          <p:nvPr/>
        </p:nvCxnSpPr>
        <p:spPr>
          <a:xfrm flipH="1" flipV="1">
            <a:off x="5804983" y="4822280"/>
            <a:ext cx="1407186" cy="310631"/>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164562" y="1538600"/>
            <a:ext cx="1647528" cy="830997"/>
          </a:xfrm>
          <a:prstGeom prst="rect">
            <a:avLst/>
          </a:prstGeom>
          <a:noFill/>
        </p:spPr>
        <p:txBody>
          <a:bodyPr wrap="square" rtlCol="0">
            <a:spAutoFit/>
          </a:bodyPr>
          <a:lstStyle/>
          <a:p>
            <a:r>
              <a:rPr lang="en-US" sz="2400">
                <a:solidFill>
                  <a:schemeClr val="accent3"/>
                </a:solidFill>
              </a:rPr>
              <a:t>Sub-watershed</a:t>
            </a:r>
          </a:p>
        </p:txBody>
      </p:sp>
      <p:cxnSp>
        <p:nvCxnSpPr>
          <p:cNvPr id="21" name="Straight Arrow Connector 20"/>
          <p:cNvCxnSpPr>
            <a:stCxn id="20" idx="1"/>
          </p:cNvCxnSpPr>
          <p:nvPr/>
        </p:nvCxnSpPr>
        <p:spPr>
          <a:xfrm flipH="1">
            <a:off x="6297769" y="1954099"/>
            <a:ext cx="866793" cy="816434"/>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6"/>
          <a:stretch>
            <a:fillRect/>
          </a:stretch>
        </p:blipFill>
        <p:spPr>
          <a:xfrm>
            <a:off x="505615" y="6142275"/>
            <a:ext cx="8132769" cy="573074"/>
          </a:xfrm>
          <a:prstGeom prst="rect">
            <a:avLst/>
          </a:prstGeom>
        </p:spPr>
      </p:pic>
      <p:pic>
        <p:nvPicPr>
          <p:cNvPr id="11" name="Audio 10">
            <a:hlinkClick r:id="" action="ppaction://media"/>
          </p:cNvPr>
          <p:cNvPicPr>
            <a:picLocks noChangeAspect="1"/>
          </p:cNvPicPr>
          <p:nvPr>
            <a:audioFile r:link="rId1"/>
            <p:extLst>
              <p:ext uri="{DAA4B4D4-6D71-4841-9C94-3DE7FCFB9230}">
                <p14:media xmlns:p14="http://schemas.microsoft.com/office/powerpoint/2010/main" r:embed="rId2">
                  <p14:trim st="1948"/>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57062473"/>
      </p:ext>
    </p:extLst>
  </p:cSld>
  <p:clrMapOvr>
    <a:masterClrMapping/>
  </p:clrMapOvr>
  <mc:AlternateContent xmlns:mc="http://schemas.openxmlformats.org/markup-compatibility/2006" xmlns:p14="http://schemas.microsoft.com/office/powerpoint/2010/main">
    <mc:Choice Requires="p14">
      <p:transition spd="slow" p14:dur="2000" advTm="204524"/>
    </mc:Choice>
    <mc:Fallback xmlns="">
      <p:transition spd="slow" advTm="204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Site location identification</a:t>
            </a:r>
          </a:p>
        </p:txBody>
      </p:sp>
      <p:sp>
        <p:nvSpPr>
          <p:cNvPr id="3" name="Text Placeholder 2"/>
          <p:cNvSpPr>
            <a:spLocks noGrp="1"/>
          </p:cNvSpPr>
          <p:nvPr>
            <p:ph type="body" idx="1"/>
          </p:nvPr>
        </p:nvSpPr>
        <p:spPr/>
        <p:txBody>
          <a:bodyPr/>
          <a:lstStyle/>
          <a:p>
            <a:endParaRPr lang="en-US"/>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2271" end="1184.7505"/>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08343288"/>
      </p:ext>
    </p:extLst>
  </p:cSld>
  <p:clrMapOvr>
    <a:masterClrMapping/>
  </p:clrMapOvr>
  <mc:AlternateContent xmlns:mc="http://schemas.openxmlformats.org/markup-compatibility/2006" xmlns:p14="http://schemas.microsoft.com/office/powerpoint/2010/main">
    <mc:Choice Requires="p14">
      <p:transition spd="slow" p14:dur="2000" advTm="13929"/>
    </mc:Choice>
    <mc:Fallback xmlns="">
      <p:transition spd="slow" advTm="13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Site map</a:t>
            </a:r>
          </a:p>
        </p:txBody>
      </p:sp>
      <p:sp>
        <p:nvSpPr>
          <p:cNvPr id="3" name="Content Placeholder 2"/>
          <p:cNvSpPr>
            <a:spLocks noGrp="1"/>
          </p:cNvSpPr>
          <p:nvPr>
            <p:ph idx="1"/>
          </p:nvPr>
        </p:nvSpPr>
        <p:spPr/>
        <p:txBody>
          <a:bodyPr/>
          <a:lstStyle/>
          <a:p>
            <a:r>
              <a:rPr lang="en-US"/>
              <a:t>Map with site location </a:t>
            </a:r>
            <a:r>
              <a:rPr lang="en-US">
                <a:solidFill>
                  <a:schemeClr val="accent3"/>
                </a:solidFill>
              </a:rPr>
              <a:t>marked and numbered </a:t>
            </a:r>
            <a:r>
              <a:rPr lang="en-US"/>
              <a:t>is required for new site(s)</a:t>
            </a:r>
          </a:p>
          <a:p>
            <a:r>
              <a:rPr lang="en-US"/>
              <a:t>Processing </a:t>
            </a:r>
            <a:r>
              <a:rPr lang="en-US">
                <a:solidFill>
                  <a:schemeClr val="accent3"/>
                </a:solidFill>
              </a:rPr>
              <a:t>will</a:t>
            </a:r>
            <a:r>
              <a:rPr lang="en-US"/>
              <a:t> be delayed if map is not submitted</a:t>
            </a:r>
          </a:p>
        </p:txBody>
      </p:sp>
      <p:pic>
        <p:nvPicPr>
          <p:cNvPr id="4" name="Picture 3"/>
          <p:cNvPicPr>
            <a:picLocks noChangeAspect="1"/>
          </p:cNvPicPr>
          <p:nvPr/>
        </p:nvPicPr>
        <p:blipFill>
          <a:blip r:embed="rId5"/>
          <a:stretch>
            <a:fillRect/>
          </a:stretch>
        </p:blipFill>
        <p:spPr>
          <a:xfrm>
            <a:off x="457200" y="6098485"/>
            <a:ext cx="8126672" cy="573074"/>
          </a:xfrm>
          <a:prstGeom prst="rect">
            <a:avLst/>
          </a:prstGeom>
        </p:spPr>
      </p:pic>
      <p:pic>
        <p:nvPicPr>
          <p:cNvPr id="12" name="Audio 11">
            <a:hlinkClick r:id="" action="ppaction://media"/>
          </p:cNvPr>
          <p:cNvPicPr>
            <a:picLocks noChangeAspect="1"/>
          </p:cNvPicPr>
          <p:nvPr>
            <a:audioFile r:link="rId1"/>
            <p:extLst>
              <p:ext uri="{DAA4B4D4-6D71-4841-9C94-3DE7FCFB9230}">
                <p14:media xmlns:p14="http://schemas.microsoft.com/office/powerpoint/2010/main" r:embed="rId2">
                  <p14:trim st="736" end="549.1065"/>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46728677"/>
      </p:ext>
    </p:extLst>
  </p:cSld>
  <p:clrMapOvr>
    <a:masterClrMapping/>
  </p:clrMapOvr>
  <mc:AlternateContent xmlns:mc="http://schemas.openxmlformats.org/markup-compatibility/2006" xmlns:p14="http://schemas.microsoft.com/office/powerpoint/2010/main">
    <mc:Choice Requires="p14">
      <p:transition spd="slow" p14:dur="2000" advTm="77384"/>
    </mc:Choice>
    <mc:Fallback xmlns="">
      <p:transition spd="slow" advTm="77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Site LOCATION description</a:t>
            </a:r>
          </a:p>
        </p:txBody>
      </p:sp>
      <p:sp>
        <p:nvSpPr>
          <p:cNvPr id="3" name="Content Placeholder 2"/>
          <p:cNvSpPr>
            <a:spLocks noGrp="1"/>
          </p:cNvSpPr>
          <p:nvPr>
            <p:ph idx="1"/>
          </p:nvPr>
        </p:nvSpPr>
        <p:spPr/>
        <p:txBody>
          <a:bodyPr>
            <a:normAutofit fontScale="92500"/>
          </a:bodyPr>
          <a:lstStyle/>
          <a:p>
            <a:r>
              <a:rPr lang="en-US"/>
              <a:t>Always use the same </a:t>
            </a:r>
            <a:r>
              <a:rPr lang="en-US">
                <a:solidFill>
                  <a:schemeClr val="accent3"/>
                </a:solidFill>
              </a:rPr>
              <a:t>verbal</a:t>
            </a:r>
            <a:r>
              <a:rPr lang="en-US"/>
              <a:t> description</a:t>
            </a:r>
          </a:p>
          <a:p>
            <a:pPr lvl="1"/>
            <a:r>
              <a:rPr lang="en-US"/>
              <a:t>GPS coordinates are </a:t>
            </a:r>
            <a:r>
              <a:rPr lang="en-US">
                <a:solidFill>
                  <a:schemeClr val="accent3"/>
                </a:solidFill>
              </a:rPr>
              <a:t>NOT</a:t>
            </a:r>
            <a:r>
              <a:rPr lang="en-US"/>
              <a:t> a substitute!</a:t>
            </a:r>
          </a:p>
          <a:p>
            <a:r>
              <a:rPr lang="en-US"/>
              <a:t>Describe your site using:</a:t>
            </a:r>
          </a:p>
          <a:p>
            <a:pPr lvl="1"/>
            <a:r>
              <a:rPr lang="en-US"/>
              <a:t>Distance up or downstream of roadway crossings</a:t>
            </a:r>
          </a:p>
          <a:p>
            <a:pPr lvl="1"/>
            <a:r>
              <a:rPr lang="en-US"/>
              <a:t>Distance and direction from major intersections</a:t>
            </a:r>
          </a:p>
          <a:p>
            <a:pPr lvl="1"/>
            <a:r>
              <a:rPr lang="en-US"/>
              <a:t>Distance and direction from </a:t>
            </a:r>
            <a:r>
              <a:rPr lang="en-US">
                <a:solidFill>
                  <a:schemeClr val="accent3"/>
                </a:solidFill>
              </a:rPr>
              <a:t>permanent</a:t>
            </a:r>
            <a:r>
              <a:rPr lang="en-US"/>
              <a:t> landmarks</a:t>
            </a:r>
          </a:p>
          <a:p>
            <a:pPr marL="0" indent="0" algn="ctr">
              <a:buNone/>
            </a:pPr>
            <a:r>
              <a:rPr lang="en-US">
                <a:solidFill>
                  <a:schemeClr val="accent3"/>
                </a:solidFill>
              </a:rPr>
              <a:t>Example: 300 </a:t>
            </a:r>
            <a:r>
              <a:rPr lang="en-US" err="1">
                <a:solidFill>
                  <a:schemeClr val="accent3"/>
                </a:solidFill>
              </a:rPr>
              <a:t>ft</a:t>
            </a:r>
            <a:r>
              <a:rPr lang="en-US">
                <a:solidFill>
                  <a:schemeClr val="accent3"/>
                </a:solidFill>
              </a:rPr>
              <a:t> DS Hwy AA</a:t>
            </a:r>
          </a:p>
        </p:txBody>
      </p:sp>
      <p:pic>
        <p:nvPicPr>
          <p:cNvPr id="4" name="Picture 3"/>
          <p:cNvPicPr>
            <a:picLocks noChangeAspect="1"/>
          </p:cNvPicPr>
          <p:nvPr/>
        </p:nvPicPr>
        <p:blipFill>
          <a:blip r:embed="rId5"/>
          <a:stretch>
            <a:fillRect/>
          </a:stretch>
        </p:blipFill>
        <p:spPr>
          <a:xfrm>
            <a:off x="457200" y="6098485"/>
            <a:ext cx="8126672" cy="573074"/>
          </a:xfrm>
          <a:prstGeom prst="rect">
            <a:avLst/>
          </a:prstGeom>
        </p:spPr>
      </p:pic>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1911"/>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9520218"/>
      </p:ext>
    </p:extLst>
  </p:cSld>
  <p:clrMapOvr>
    <a:masterClrMapping/>
  </p:clrMapOvr>
  <mc:AlternateContent xmlns:mc="http://schemas.openxmlformats.org/markup-compatibility/2006" xmlns:p14="http://schemas.microsoft.com/office/powerpoint/2010/main">
    <mc:Choice Requires="p14">
      <p:transition spd="slow" p14:dur="2000" advTm="114945"/>
    </mc:Choice>
    <mc:Fallback xmlns="">
      <p:transition spd="slow" advTm="114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Site numbering</a:t>
            </a:r>
          </a:p>
        </p:txBody>
      </p:sp>
      <p:sp>
        <p:nvSpPr>
          <p:cNvPr id="3" name="Content Placeholder 2"/>
          <p:cNvSpPr>
            <a:spLocks noGrp="1"/>
          </p:cNvSpPr>
          <p:nvPr>
            <p:ph idx="1"/>
          </p:nvPr>
        </p:nvSpPr>
        <p:spPr/>
        <p:txBody>
          <a:bodyPr/>
          <a:lstStyle/>
          <a:p>
            <a:r>
              <a:rPr lang="en-US" dirty="0"/>
              <a:t>Number sites </a:t>
            </a:r>
            <a:r>
              <a:rPr lang="en-US" dirty="0">
                <a:solidFill>
                  <a:schemeClr val="accent3"/>
                </a:solidFill>
              </a:rPr>
              <a:t>chronologically</a:t>
            </a:r>
          </a:p>
          <a:p>
            <a:r>
              <a:rPr lang="en-US" dirty="0"/>
              <a:t>Site numbers are assigned to individuals, not Stream Teams</a:t>
            </a:r>
          </a:p>
          <a:p>
            <a:r>
              <a:rPr lang="en-US" dirty="0"/>
              <a:t>Site number for your location will never change</a:t>
            </a:r>
          </a:p>
          <a:p>
            <a:pPr lvl="1"/>
            <a:r>
              <a:rPr lang="en-US" sz="3200" dirty="0">
                <a:solidFill>
                  <a:schemeClr val="accent3"/>
                </a:solidFill>
              </a:rPr>
              <a:t>Your first site will always be your Site #1</a:t>
            </a:r>
          </a:p>
        </p:txBody>
      </p:sp>
      <p:grpSp>
        <p:nvGrpSpPr>
          <p:cNvPr id="9" name="Group 8"/>
          <p:cNvGrpSpPr/>
          <p:nvPr/>
        </p:nvGrpSpPr>
        <p:grpSpPr>
          <a:xfrm>
            <a:off x="461106" y="6117294"/>
            <a:ext cx="8000314" cy="435905"/>
            <a:chOff x="461106" y="6172200"/>
            <a:chExt cx="5377234" cy="381000"/>
          </a:xfrm>
        </p:grpSpPr>
        <p:sp>
          <p:nvSpPr>
            <p:cNvPr id="10" name="Freeform 9"/>
            <p:cNvSpPr/>
            <p:nvPr/>
          </p:nvSpPr>
          <p:spPr>
            <a:xfrm>
              <a:off x="461106"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Choosing Your Site</a:t>
              </a:r>
            </a:p>
          </p:txBody>
        </p:sp>
        <p:sp>
          <p:nvSpPr>
            <p:cNvPr id="11" name="Freeform 10"/>
            <p:cNvSpPr/>
            <p:nvPr/>
          </p:nvSpPr>
          <p:spPr>
            <a:xfrm>
              <a:off x="1769082"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a:solidFill>
                    <a:schemeClr val="bg1"/>
                  </a:solidFill>
                </a:rPr>
                <a:t>Factors to Consider</a:t>
              </a:r>
              <a:endParaRPr lang="en-US" sz="1100" kern="1200">
                <a:solidFill>
                  <a:schemeClr val="bg1"/>
                </a:solidFill>
              </a:endParaRPr>
            </a:p>
          </p:txBody>
        </p:sp>
        <p:sp>
          <p:nvSpPr>
            <p:cNvPr id="12" name="Freeform 11"/>
            <p:cNvSpPr/>
            <p:nvPr/>
          </p:nvSpPr>
          <p:spPr>
            <a:xfrm>
              <a:off x="3077058"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Location Identification</a:t>
              </a:r>
            </a:p>
          </p:txBody>
        </p:sp>
        <p:sp>
          <p:nvSpPr>
            <p:cNvPr id="13" name="Freeform 12"/>
            <p:cNvSpPr/>
            <p:nvPr/>
          </p:nvSpPr>
          <p:spPr>
            <a:xfrm>
              <a:off x="4385034"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algn="ctr" defTabSz="444500">
                <a:spcBef>
                  <a:spcPct val="0"/>
                </a:spcBef>
              </a:pPr>
              <a:r>
                <a:rPr lang="en-US" sz="1100">
                  <a:ea typeface="+mn-lt"/>
                  <a:cs typeface="+mn-lt"/>
                </a:rPr>
                <a:t>Data Sheet Headers</a:t>
              </a:r>
              <a:endParaRPr lang="en-US"/>
            </a:p>
          </p:txBody>
        </p:sp>
      </p:grpSp>
      <p:pic>
        <p:nvPicPr>
          <p:cNvPr id="8" name="Audio 7">
            <a:hlinkClick r:id="" action="ppaction://media"/>
          </p:cNvPr>
          <p:cNvPicPr>
            <a:picLocks noChangeAspect="1"/>
          </p:cNvPicPr>
          <p:nvPr>
            <a:audioFile r:link="rId1"/>
            <p:extLst>
              <p:ext uri="{DAA4B4D4-6D71-4841-9C94-3DE7FCFB9230}">
                <p14:media xmlns:p14="http://schemas.microsoft.com/office/powerpoint/2010/main" r:embed="rId2">
                  <p14:trim st="2000" end="532.1088"/>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94568767"/>
      </p:ext>
    </p:extLst>
  </p:cSld>
  <p:clrMapOvr>
    <a:masterClrMapping/>
  </p:clrMapOvr>
  <mc:AlternateContent xmlns:mc="http://schemas.openxmlformats.org/markup-compatibility/2006" xmlns:p14="http://schemas.microsoft.com/office/powerpoint/2010/main">
    <mc:Choice Requires="p14">
      <p:transition spd="slow" p14:dur="2000" advTm="117212"/>
    </mc:Choice>
    <mc:Fallback xmlns="">
      <p:transition spd="slow" advTm="117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57200" y="253536"/>
            <a:ext cx="8229600" cy="1143000"/>
          </a:xfrm>
          <a:prstGeom prst="rect">
            <a:avLst/>
          </a:prstGeom>
        </p:spPr>
        <p:txBody>
          <a:bodyPr/>
          <a:lst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a:lstStyle>
          <a:p>
            <a:r>
              <a:rPr lang="en-US"/>
              <a:t>New site map</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04467" y="1270580"/>
            <a:ext cx="8535066" cy="4775664"/>
          </a:xfrm>
          <a:prstGeom prst="rect">
            <a:avLst/>
          </a:prstGeom>
          <a:ln>
            <a:noFill/>
          </a:ln>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rot="18800800">
            <a:off x="3084257" y="2067014"/>
            <a:ext cx="1456317" cy="369332"/>
          </a:xfrm>
          <a:prstGeom prst="rect">
            <a:avLst/>
          </a:prstGeom>
          <a:solidFill>
            <a:schemeClr val="accent3">
              <a:lumMod val="40000"/>
              <a:lumOff val="60000"/>
            </a:schemeClr>
          </a:solidFill>
        </p:spPr>
        <p:txBody>
          <a:bodyPr wrap="square" rtlCol="0">
            <a:spAutoFit/>
          </a:bodyPr>
          <a:lstStyle/>
          <a:p>
            <a:r>
              <a:rPr lang="en-US">
                <a:solidFill>
                  <a:schemeClr val="bg1"/>
                </a:solidFill>
              </a:rPr>
              <a:t>Pippin Road</a:t>
            </a:r>
          </a:p>
        </p:txBody>
      </p:sp>
      <p:sp>
        <p:nvSpPr>
          <p:cNvPr id="5" name="TextBox 4"/>
          <p:cNvSpPr txBox="1"/>
          <p:nvPr/>
        </p:nvSpPr>
        <p:spPr>
          <a:xfrm rot="20677587">
            <a:off x="3843123" y="5035639"/>
            <a:ext cx="1020056" cy="369332"/>
          </a:xfrm>
          <a:prstGeom prst="rect">
            <a:avLst/>
          </a:prstGeom>
          <a:solidFill>
            <a:schemeClr val="accent3">
              <a:lumMod val="40000"/>
              <a:lumOff val="60000"/>
            </a:schemeClr>
          </a:solidFill>
        </p:spPr>
        <p:txBody>
          <a:bodyPr wrap="square" rtlCol="0">
            <a:spAutoFit/>
          </a:bodyPr>
          <a:lstStyle/>
          <a:p>
            <a:r>
              <a:rPr lang="en-US">
                <a:solidFill>
                  <a:schemeClr val="bg1"/>
                </a:solidFill>
              </a:rPr>
              <a:t>Hwy 17</a:t>
            </a:r>
          </a:p>
        </p:txBody>
      </p:sp>
      <p:sp>
        <p:nvSpPr>
          <p:cNvPr id="6" name="TextBox 5"/>
          <p:cNvSpPr txBox="1"/>
          <p:nvPr/>
        </p:nvSpPr>
        <p:spPr>
          <a:xfrm rot="21190619">
            <a:off x="5185953" y="1385037"/>
            <a:ext cx="2658886" cy="400110"/>
          </a:xfrm>
          <a:prstGeom prst="rect">
            <a:avLst/>
          </a:prstGeom>
          <a:noFill/>
        </p:spPr>
        <p:txBody>
          <a:bodyPr wrap="square" rtlCol="0">
            <a:spAutoFit/>
          </a:bodyPr>
          <a:lstStyle/>
          <a:p>
            <a:r>
              <a:rPr lang="en-US" sz="2000" i="1" err="1">
                <a:ln w="0"/>
                <a:effectLst>
                  <a:glow rad="228600">
                    <a:srgbClr val="0070C0"/>
                  </a:glow>
                  <a:outerShdw blurRad="38100" dist="19050" dir="2700000" algn="tl" rotWithShape="0">
                    <a:schemeClr val="accent2">
                      <a:alpha val="40000"/>
                    </a:schemeClr>
                  </a:outerShdw>
                </a:effectLst>
              </a:rPr>
              <a:t>Roubidoux</a:t>
            </a:r>
            <a:r>
              <a:rPr lang="en-US" sz="2000" i="1">
                <a:ln w="0"/>
                <a:effectLst>
                  <a:glow rad="228600">
                    <a:srgbClr val="0070C0"/>
                  </a:glow>
                  <a:outerShdw blurRad="38100" dist="19050" dir="2700000" algn="tl" rotWithShape="0">
                    <a:schemeClr val="accent2">
                      <a:alpha val="40000"/>
                    </a:schemeClr>
                  </a:outerShdw>
                </a:effectLst>
              </a:rPr>
              <a:t> Creek</a:t>
            </a:r>
          </a:p>
        </p:txBody>
      </p:sp>
      <p:pic>
        <p:nvPicPr>
          <p:cNvPr id="7" name="Picture 6"/>
          <p:cNvPicPr>
            <a:picLocks noChangeAspect="1"/>
          </p:cNvPicPr>
          <p:nvPr/>
        </p:nvPicPr>
        <p:blipFill>
          <a:blip r:embed="rId6"/>
          <a:stretch>
            <a:fillRect/>
          </a:stretch>
        </p:blipFill>
        <p:spPr>
          <a:xfrm>
            <a:off x="457200" y="6131923"/>
            <a:ext cx="8126672" cy="573074"/>
          </a:xfrm>
          <a:prstGeom prst="rect">
            <a:avLst/>
          </a:prstGeom>
        </p:spPr>
      </p:pic>
      <p:pic>
        <p:nvPicPr>
          <p:cNvPr id="11" name="Audio 10">
            <a:hlinkClick r:id="" action="ppaction://media"/>
          </p:cNvPr>
          <p:cNvPicPr>
            <a:picLocks noChangeAspect="1"/>
          </p:cNvPicPr>
          <p:nvPr>
            <a:audioFile r:link="rId1"/>
            <p:extLst>
              <p:ext uri="{DAA4B4D4-6D71-4841-9C94-3DE7FCFB9230}">
                <p14:media xmlns:p14="http://schemas.microsoft.com/office/powerpoint/2010/main" r:embed="rId2">
                  <p14:trim st="600" end="492.6303"/>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30665550"/>
      </p:ext>
    </p:extLst>
  </p:cSld>
  <p:clrMapOvr>
    <a:masterClrMapping/>
  </p:clrMapOvr>
  <mc:AlternateContent xmlns:mc="http://schemas.openxmlformats.org/markup-compatibility/2006" xmlns:p14="http://schemas.microsoft.com/office/powerpoint/2010/main">
    <mc:Choice Requires="p14">
      <p:transition spd="slow" p14:dur="2000" advTm="106174"/>
    </mc:Choice>
    <mc:Fallback xmlns="">
      <p:transition spd="slow" advTm="106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Site selection</a:t>
            </a:r>
          </a:p>
        </p:txBody>
      </p:sp>
      <p:grpSp>
        <p:nvGrpSpPr>
          <p:cNvPr id="14" name="Group 13"/>
          <p:cNvGrpSpPr/>
          <p:nvPr/>
        </p:nvGrpSpPr>
        <p:grpSpPr>
          <a:xfrm>
            <a:off x="381000" y="3901382"/>
            <a:ext cx="8382000" cy="725701"/>
            <a:chOff x="1406962" y="3553788"/>
            <a:chExt cx="6260757" cy="423654"/>
          </a:xfrm>
        </p:grpSpPr>
        <p:sp>
          <p:nvSpPr>
            <p:cNvPr id="15" name="Freeform 14"/>
            <p:cNvSpPr/>
            <p:nvPr/>
          </p:nvSpPr>
          <p:spPr>
            <a:xfrm>
              <a:off x="1406962" y="3553789"/>
              <a:ext cx="1692096" cy="423653"/>
            </a:xfrm>
            <a:custGeom>
              <a:avLst/>
              <a:gdLst>
                <a:gd name="connsiteX0" fmla="*/ 0 w 1692096"/>
                <a:gd name="connsiteY0" fmla="*/ 0 h 423653"/>
                <a:gd name="connsiteX1" fmla="*/ 1480270 w 1692096"/>
                <a:gd name="connsiteY1" fmla="*/ 0 h 423653"/>
                <a:gd name="connsiteX2" fmla="*/ 1692096 w 1692096"/>
                <a:gd name="connsiteY2" fmla="*/ 211827 h 423653"/>
                <a:gd name="connsiteX3" fmla="*/ 1480270 w 1692096"/>
                <a:gd name="connsiteY3" fmla="*/ 423653 h 423653"/>
                <a:gd name="connsiteX4" fmla="*/ 0 w 1692096"/>
                <a:gd name="connsiteY4" fmla="*/ 423653 h 423653"/>
                <a:gd name="connsiteX5" fmla="*/ 211827 w 1692096"/>
                <a:gd name="connsiteY5" fmla="*/ 211827 h 423653"/>
                <a:gd name="connsiteX6" fmla="*/ 0 w 1692096"/>
                <a:gd name="connsiteY6" fmla="*/ 0 h 42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096" h="423653">
                  <a:moveTo>
                    <a:pt x="0" y="0"/>
                  </a:moveTo>
                  <a:lnTo>
                    <a:pt x="1480270" y="0"/>
                  </a:lnTo>
                  <a:lnTo>
                    <a:pt x="1692096" y="211827"/>
                  </a:lnTo>
                  <a:lnTo>
                    <a:pt x="1480270" y="423653"/>
                  </a:lnTo>
                  <a:lnTo>
                    <a:pt x="0" y="423653"/>
                  </a:lnTo>
                  <a:lnTo>
                    <a:pt x="211827" y="211827"/>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59833" tIns="16002" rIns="227828" bIns="16002" numCol="1" spcCol="1270" anchor="ctr" anchorCtr="0">
              <a:noAutofit/>
            </a:bodyPr>
            <a:lstStyle/>
            <a:p>
              <a:pPr lvl="0" algn="ctr" defTabSz="533400">
                <a:lnSpc>
                  <a:spcPct val="90000"/>
                </a:lnSpc>
                <a:spcBef>
                  <a:spcPct val="0"/>
                </a:spcBef>
                <a:spcAft>
                  <a:spcPct val="35000"/>
                </a:spcAft>
              </a:pPr>
              <a:r>
                <a:rPr lang="en-US" sz="1400" kern="1200"/>
                <a:t>Choosing Your Site </a:t>
              </a:r>
            </a:p>
          </p:txBody>
        </p:sp>
        <p:sp>
          <p:nvSpPr>
            <p:cNvPr id="16" name="Freeform 15"/>
            <p:cNvSpPr/>
            <p:nvPr/>
          </p:nvSpPr>
          <p:spPr>
            <a:xfrm>
              <a:off x="2929849" y="3553789"/>
              <a:ext cx="1692096" cy="423653"/>
            </a:xfrm>
            <a:custGeom>
              <a:avLst/>
              <a:gdLst>
                <a:gd name="connsiteX0" fmla="*/ 0 w 1692096"/>
                <a:gd name="connsiteY0" fmla="*/ 0 h 423653"/>
                <a:gd name="connsiteX1" fmla="*/ 1480270 w 1692096"/>
                <a:gd name="connsiteY1" fmla="*/ 0 h 423653"/>
                <a:gd name="connsiteX2" fmla="*/ 1692096 w 1692096"/>
                <a:gd name="connsiteY2" fmla="*/ 211827 h 423653"/>
                <a:gd name="connsiteX3" fmla="*/ 1480270 w 1692096"/>
                <a:gd name="connsiteY3" fmla="*/ 423653 h 423653"/>
                <a:gd name="connsiteX4" fmla="*/ 0 w 1692096"/>
                <a:gd name="connsiteY4" fmla="*/ 423653 h 423653"/>
                <a:gd name="connsiteX5" fmla="*/ 211827 w 1692096"/>
                <a:gd name="connsiteY5" fmla="*/ 211827 h 423653"/>
                <a:gd name="connsiteX6" fmla="*/ 0 w 1692096"/>
                <a:gd name="connsiteY6" fmla="*/ 0 h 42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096" h="423653">
                  <a:moveTo>
                    <a:pt x="0" y="0"/>
                  </a:moveTo>
                  <a:lnTo>
                    <a:pt x="1480270" y="0"/>
                  </a:lnTo>
                  <a:lnTo>
                    <a:pt x="1692096" y="211827"/>
                  </a:lnTo>
                  <a:lnTo>
                    <a:pt x="1480270" y="423653"/>
                  </a:lnTo>
                  <a:lnTo>
                    <a:pt x="0" y="423653"/>
                  </a:lnTo>
                  <a:lnTo>
                    <a:pt x="211827" y="211827"/>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59833" tIns="16002" rIns="227828" bIns="16002" numCol="1" spcCol="1270" anchor="ctr" anchorCtr="0">
              <a:noAutofit/>
            </a:bodyPr>
            <a:lstStyle/>
            <a:p>
              <a:pPr lvl="0" algn="ctr" defTabSz="533400">
                <a:lnSpc>
                  <a:spcPct val="90000"/>
                </a:lnSpc>
                <a:spcBef>
                  <a:spcPct val="0"/>
                </a:spcBef>
                <a:spcAft>
                  <a:spcPct val="35000"/>
                </a:spcAft>
              </a:pPr>
              <a:r>
                <a:rPr lang="en-US" sz="1400" kern="1200"/>
                <a:t>Factors to Consider</a:t>
              </a:r>
            </a:p>
          </p:txBody>
        </p:sp>
        <p:sp>
          <p:nvSpPr>
            <p:cNvPr id="17" name="Freeform 16"/>
            <p:cNvSpPr/>
            <p:nvPr/>
          </p:nvSpPr>
          <p:spPr>
            <a:xfrm>
              <a:off x="4452736" y="3553789"/>
              <a:ext cx="1692096" cy="423653"/>
            </a:xfrm>
            <a:custGeom>
              <a:avLst/>
              <a:gdLst>
                <a:gd name="connsiteX0" fmla="*/ 0 w 1692096"/>
                <a:gd name="connsiteY0" fmla="*/ 0 h 423653"/>
                <a:gd name="connsiteX1" fmla="*/ 1480270 w 1692096"/>
                <a:gd name="connsiteY1" fmla="*/ 0 h 423653"/>
                <a:gd name="connsiteX2" fmla="*/ 1692096 w 1692096"/>
                <a:gd name="connsiteY2" fmla="*/ 211827 h 423653"/>
                <a:gd name="connsiteX3" fmla="*/ 1480270 w 1692096"/>
                <a:gd name="connsiteY3" fmla="*/ 423653 h 423653"/>
                <a:gd name="connsiteX4" fmla="*/ 0 w 1692096"/>
                <a:gd name="connsiteY4" fmla="*/ 423653 h 423653"/>
                <a:gd name="connsiteX5" fmla="*/ 211827 w 1692096"/>
                <a:gd name="connsiteY5" fmla="*/ 211827 h 423653"/>
                <a:gd name="connsiteX6" fmla="*/ 0 w 1692096"/>
                <a:gd name="connsiteY6" fmla="*/ 0 h 42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096" h="423653">
                  <a:moveTo>
                    <a:pt x="0" y="0"/>
                  </a:moveTo>
                  <a:lnTo>
                    <a:pt x="1480270" y="0"/>
                  </a:lnTo>
                  <a:lnTo>
                    <a:pt x="1692096" y="211827"/>
                  </a:lnTo>
                  <a:lnTo>
                    <a:pt x="1480270" y="423653"/>
                  </a:lnTo>
                  <a:lnTo>
                    <a:pt x="0" y="423653"/>
                  </a:lnTo>
                  <a:lnTo>
                    <a:pt x="211827" y="211827"/>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59833" tIns="16002" rIns="227828" bIns="16002" numCol="1" spcCol="1270" anchor="ctr" anchorCtr="0">
              <a:noAutofit/>
            </a:bodyPr>
            <a:lstStyle/>
            <a:p>
              <a:pPr lvl="0" algn="ctr" defTabSz="533400">
                <a:lnSpc>
                  <a:spcPct val="90000"/>
                </a:lnSpc>
                <a:spcBef>
                  <a:spcPct val="0"/>
                </a:spcBef>
                <a:spcAft>
                  <a:spcPct val="35000"/>
                </a:spcAft>
              </a:pPr>
              <a:r>
                <a:rPr lang="en-US" sz="1400" kern="1200"/>
                <a:t>Location Identification</a:t>
              </a:r>
            </a:p>
          </p:txBody>
        </p:sp>
        <p:sp>
          <p:nvSpPr>
            <p:cNvPr id="18" name="Freeform 17"/>
            <p:cNvSpPr/>
            <p:nvPr/>
          </p:nvSpPr>
          <p:spPr>
            <a:xfrm>
              <a:off x="5975623" y="3553788"/>
              <a:ext cx="1692096" cy="423653"/>
            </a:xfrm>
            <a:custGeom>
              <a:avLst/>
              <a:gdLst>
                <a:gd name="connsiteX0" fmla="*/ 0 w 1692096"/>
                <a:gd name="connsiteY0" fmla="*/ 0 h 423653"/>
                <a:gd name="connsiteX1" fmla="*/ 1480270 w 1692096"/>
                <a:gd name="connsiteY1" fmla="*/ 0 h 423653"/>
                <a:gd name="connsiteX2" fmla="*/ 1692096 w 1692096"/>
                <a:gd name="connsiteY2" fmla="*/ 211827 h 423653"/>
                <a:gd name="connsiteX3" fmla="*/ 1480270 w 1692096"/>
                <a:gd name="connsiteY3" fmla="*/ 423653 h 423653"/>
                <a:gd name="connsiteX4" fmla="*/ 0 w 1692096"/>
                <a:gd name="connsiteY4" fmla="*/ 423653 h 423653"/>
                <a:gd name="connsiteX5" fmla="*/ 211827 w 1692096"/>
                <a:gd name="connsiteY5" fmla="*/ 211827 h 423653"/>
                <a:gd name="connsiteX6" fmla="*/ 0 w 1692096"/>
                <a:gd name="connsiteY6" fmla="*/ 0 h 42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096" h="423653">
                  <a:moveTo>
                    <a:pt x="0" y="0"/>
                  </a:moveTo>
                  <a:lnTo>
                    <a:pt x="1480270" y="0"/>
                  </a:lnTo>
                  <a:lnTo>
                    <a:pt x="1692096" y="211827"/>
                  </a:lnTo>
                  <a:lnTo>
                    <a:pt x="1480270" y="423653"/>
                  </a:lnTo>
                  <a:lnTo>
                    <a:pt x="0" y="423653"/>
                  </a:lnTo>
                  <a:lnTo>
                    <a:pt x="211827" y="211827"/>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59833" tIns="16002" rIns="227828" bIns="16002" numCol="1" spcCol="1270" anchor="ctr" anchorCtr="0">
              <a:noAutofit/>
            </a:bodyPr>
            <a:lstStyle/>
            <a:p>
              <a:pPr algn="ctr" defTabSz="533400">
                <a:lnSpc>
                  <a:spcPct val="90000"/>
                </a:lnSpc>
                <a:spcBef>
                  <a:spcPct val="0"/>
                </a:spcBef>
                <a:spcAft>
                  <a:spcPct val="35000"/>
                </a:spcAft>
              </a:pPr>
              <a:r>
                <a:rPr lang="en-US" sz="1400"/>
                <a:t>Data Sheet Headers</a:t>
              </a:r>
            </a:p>
          </p:txBody>
        </p:sp>
      </p:grpSp>
      <p:pic>
        <p:nvPicPr>
          <p:cNvPr id="10" name="Audio 9">
            <a:hlinkClick r:id="" action="ppaction://media"/>
          </p:cNvPr>
          <p:cNvPicPr>
            <a:picLocks noChangeAspect="1"/>
          </p:cNvPicPr>
          <p:nvPr>
            <a:audioFile r:link="rId1"/>
            <p:extLst>
              <p:ext uri="{DAA4B4D4-6D71-4841-9C94-3DE7FCFB9230}">
                <p14:media xmlns:p14="http://schemas.microsoft.com/office/powerpoint/2010/main" r:embed="rId2">
                  <p14:trim st="2922" end="2395.0929"/>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37360900"/>
      </p:ext>
    </p:extLst>
  </p:cSld>
  <p:clrMapOvr>
    <a:masterClrMapping/>
  </p:clrMapOvr>
  <mc:AlternateContent xmlns:mc="http://schemas.openxmlformats.org/markup-compatibility/2006" xmlns:p14="http://schemas.microsoft.com/office/powerpoint/2010/main">
    <mc:Choice Requires="p14">
      <p:transition spd="slow" p14:dur="2000" advTm="53645"/>
    </mc:Choice>
    <mc:Fallback xmlns="">
      <p:transition spd="slow" advTm="53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Where to find maps</a:t>
            </a:r>
          </a:p>
        </p:txBody>
      </p:sp>
      <p:graphicFrame>
        <p:nvGraphicFramePr>
          <p:cNvPr id="4" name="Diagram 3"/>
          <p:cNvGraphicFramePr/>
          <p:nvPr>
            <p:extLst>
              <p:ext uri="{D42A27DB-BD31-4B8C-83A1-F6EECF244321}">
                <p14:modId xmlns:p14="http://schemas.microsoft.com/office/powerpoint/2010/main" val="573304841"/>
              </p:ext>
            </p:extLst>
          </p:nvPr>
        </p:nvGraphicFramePr>
        <p:xfrm>
          <a:off x="606455" y="1433732"/>
          <a:ext cx="7931089" cy="48382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p:cNvPicPr>
            <a:picLocks noChangeAspect="1"/>
          </p:cNvPicPr>
          <p:nvPr/>
        </p:nvPicPr>
        <p:blipFill>
          <a:blip r:embed="rId10"/>
          <a:stretch>
            <a:fillRect/>
          </a:stretch>
        </p:blipFill>
        <p:spPr>
          <a:xfrm>
            <a:off x="508663" y="5985473"/>
            <a:ext cx="8126672" cy="573074"/>
          </a:xfrm>
          <a:prstGeom prst="rect">
            <a:avLst/>
          </a:prstGeom>
        </p:spPr>
      </p:pic>
      <p:pic>
        <p:nvPicPr>
          <p:cNvPr id="9" name="Audio 8">
            <a:hlinkClick r:id="" action="ppaction://media"/>
          </p:cNvPr>
          <p:cNvPicPr>
            <a:picLocks noChangeAspect="1"/>
          </p:cNvPicPr>
          <p:nvPr>
            <a:audioFile r:link="rId1"/>
            <p:extLst>
              <p:ext uri="{DAA4B4D4-6D71-4841-9C94-3DE7FCFB9230}">
                <p14:media xmlns:p14="http://schemas.microsoft.com/office/powerpoint/2010/main" r:embed="rId2">
                  <p14:trim st="800" end="529.3197"/>
                </p14:media>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5553680"/>
      </p:ext>
    </p:extLst>
  </p:cSld>
  <p:clrMapOvr>
    <a:masterClrMapping/>
  </p:clrMapOvr>
  <mc:AlternateContent xmlns:mc="http://schemas.openxmlformats.org/markup-compatibility/2006" xmlns:p14="http://schemas.microsoft.com/office/powerpoint/2010/main">
    <mc:Choice Requires="p14">
      <p:transition spd="slow" p14:dur="2000" advTm="132155"/>
    </mc:Choice>
    <mc:Fallback xmlns="">
      <p:transition spd="slow" advTm="132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100584" bIns="45720" anchor="b">
            <a:normAutofit/>
            <a:scene3d>
              <a:camera prst="orthographicFront"/>
              <a:lightRig rig="soft" dir="t">
                <a:rot lat="0" lon="0" rev="2400000"/>
              </a:lightRig>
            </a:scene3d>
            <a:sp3d>
              <a:bevelT w="19050" h="12700"/>
            </a:sp3d>
          </a:bodyPr>
          <a:lstStyle/>
          <a:p>
            <a:pPr marL="54610"/>
            <a:r>
              <a:rPr lang="en-US"/>
              <a:t>Data Sheet Headers</a:t>
            </a:r>
            <a:endParaRPr lang="en-US">
              <a:cs typeface="Segoe UI"/>
            </a:endParaRPr>
          </a:p>
        </p:txBody>
      </p:sp>
      <p:sp>
        <p:nvSpPr>
          <p:cNvPr id="3" name="Text Placeholder 2"/>
          <p:cNvSpPr>
            <a:spLocks noGrp="1"/>
          </p:cNvSpPr>
          <p:nvPr>
            <p:ph type="body" idx="1"/>
          </p:nvPr>
        </p:nvSpPr>
        <p:spPr/>
        <p:txBody>
          <a:bodyPr>
            <a:normAutofit/>
          </a:bodyPr>
          <a:lstStyle/>
          <a:p>
            <a:endParaRPr lang="en-US" sz="2400">
              <a:solidFill>
                <a:schemeClr val="accent3"/>
              </a:solidFill>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395" end="737.941"/>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20811835"/>
      </p:ext>
    </p:extLst>
  </p:cSld>
  <p:clrMapOvr>
    <a:masterClrMapping/>
  </p:clrMapOvr>
  <mc:AlternateContent xmlns:mc="http://schemas.openxmlformats.org/markup-compatibility/2006" xmlns:p14="http://schemas.microsoft.com/office/powerpoint/2010/main">
    <mc:Choice Requires="p14">
      <p:transition spd="slow" p14:dur="2000" advTm="39300"/>
    </mc:Choice>
    <mc:Fallback xmlns="">
      <p:transition spd="slow" advTm="39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b">
            <a:normAutofit fontScale="90000"/>
            <a:scene3d>
              <a:camera prst="orthographicFront"/>
              <a:lightRig rig="soft" dir="t">
                <a:rot lat="0" lon="0" rev="2400000"/>
              </a:lightRig>
            </a:scene3d>
            <a:sp3d>
              <a:bevelT w="19050" h="12700"/>
            </a:sp3d>
          </a:bodyPr>
          <a:lstStyle/>
          <a:p>
            <a:pPr marL="54610"/>
            <a:r>
              <a:rPr lang="en-US"/>
              <a:t>Required info on </a:t>
            </a:r>
            <a:br>
              <a:rPr lang="en-US"/>
            </a:br>
            <a:r>
              <a:rPr lang="en-US"/>
              <a:t>all data sheets</a:t>
            </a:r>
          </a:p>
        </p:txBody>
      </p:sp>
      <p:sp>
        <p:nvSpPr>
          <p:cNvPr id="3" name="Content Placeholder 2"/>
          <p:cNvSpPr>
            <a:spLocks noGrp="1"/>
          </p:cNvSpPr>
          <p:nvPr>
            <p:ph idx="1"/>
          </p:nvPr>
        </p:nvSpPr>
        <p:spPr>
          <a:xfrm>
            <a:off x="341150" y="3070890"/>
            <a:ext cx="8120270" cy="2095024"/>
          </a:xfrm>
        </p:spPr>
        <p:txBody>
          <a:bodyPr>
            <a:normAutofit/>
          </a:bodyPr>
          <a:lstStyle/>
          <a:p>
            <a:r>
              <a:rPr lang="en-US" sz="2800"/>
              <a:t>Please fill out the header information on every data sheet</a:t>
            </a:r>
          </a:p>
          <a:p>
            <a:r>
              <a:rPr lang="en-US" sz="2800"/>
              <a:t>Data processing </a:t>
            </a:r>
            <a:r>
              <a:rPr lang="en-US" sz="2800">
                <a:solidFill>
                  <a:schemeClr val="accent3"/>
                </a:solidFill>
              </a:rPr>
              <a:t>WILL</a:t>
            </a:r>
            <a:r>
              <a:rPr lang="en-US" sz="2800"/>
              <a:t> be delayed if information is missing</a:t>
            </a:r>
          </a:p>
        </p:txBody>
      </p:sp>
      <p:grpSp>
        <p:nvGrpSpPr>
          <p:cNvPr id="14" name="Group 13"/>
          <p:cNvGrpSpPr/>
          <p:nvPr/>
        </p:nvGrpSpPr>
        <p:grpSpPr>
          <a:xfrm>
            <a:off x="461106" y="6117294"/>
            <a:ext cx="8000314" cy="435905"/>
            <a:chOff x="461106" y="6172200"/>
            <a:chExt cx="5377234" cy="381000"/>
          </a:xfrm>
        </p:grpSpPr>
        <p:sp>
          <p:nvSpPr>
            <p:cNvPr id="15" name="Freeform 14"/>
            <p:cNvSpPr/>
            <p:nvPr/>
          </p:nvSpPr>
          <p:spPr>
            <a:xfrm>
              <a:off x="461106"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Choosing Your Site</a:t>
              </a:r>
            </a:p>
          </p:txBody>
        </p:sp>
        <p:sp>
          <p:nvSpPr>
            <p:cNvPr id="16" name="Freeform 15"/>
            <p:cNvSpPr/>
            <p:nvPr/>
          </p:nvSpPr>
          <p:spPr>
            <a:xfrm>
              <a:off x="1769082"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a:solidFill>
                    <a:schemeClr val="bg1"/>
                  </a:solidFill>
                </a:rPr>
                <a:t>Factors to Consider</a:t>
              </a:r>
              <a:endParaRPr lang="en-US" sz="1100" kern="1200">
                <a:solidFill>
                  <a:schemeClr val="bg1"/>
                </a:solidFill>
              </a:endParaRPr>
            </a:p>
          </p:txBody>
        </p:sp>
        <p:sp>
          <p:nvSpPr>
            <p:cNvPr id="17" name="Freeform 16"/>
            <p:cNvSpPr/>
            <p:nvPr/>
          </p:nvSpPr>
          <p:spPr>
            <a:xfrm>
              <a:off x="3077058"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Location Identification</a:t>
              </a:r>
            </a:p>
          </p:txBody>
        </p:sp>
        <p:sp>
          <p:nvSpPr>
            <p:cNvPr id="18" name="Freeform 17"/>
            <p:cNvSpPr/>
            <p:nvPr/>
          </p:nvSpPr>
          <p:spPr>
            <a:xfrm>
              <a:off x="4385034"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algn="ctr" defTabSz="444500">
                <a:spcBef>
                  <a:spcPct val="0"/>
                </a:spcBef>
              </a:pPr>
              <a:r>
                <a:rPr lang="en-US" sz="1100"/>
                <a:t>Data Sheet Headers</a:t>
              </a:r>
              <a:endParaRPr lang="en-US"/>
            </a:p>
          </p:txBody>
        </p:sp>
      </p:grpSp>
      <p:pic>
        <p:nvPicPr>
          <p:cNvPr id="4" name="Picture 4">
            <a:extLst>
              <a:ext uri="{FF2B5EF4-FFF2-40B4-BE49-F238E27FC236}">
                <a16:creationId xmlns:a16="http://schemas.microsoft.com/office/drawing/2014/main" id="{CC5DF582-534B-414D-83AA-962D320AC101}"/>
              </a:ext>
            </a:extLst>
          </p:cNvPr>
          <p:cNvPicPr>
            <a:picLocks noChangeAspect="1"/>
          </p:cNvPicPr>
          <p:nvPr/>
        </p:nvPicPr>
        <p:blipFill rotWithShape="1">
          <a:blip r:embed="rId5"/>
          <a:srcRect t="48309" r="-96" b="465"/>
          <a:stretch/>
        </p:blipFill>
        <p:spPr>
          <a:xfrm>
            <a:off x="229314" y="1730742"/>
            <a:ext cx="8680122" cy="1195537"/>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89312598"/>
      </p:ext>
    </p:extLst>
  </p:cSld>
  <p:clrMapOvr>
    <a:masterClrMapping/>
  </p:clrMapOvr>
  <mc:AlternateContent xmlns:mc="http://schemas.openxmlformats.org/markup-compatibility/2006" xmlns:p14="http://schemas.microsoft.com/office/powerpoint/2010/main">
    <mc:Choice Requires="p14">
      <p:transition spd="slow" p14:dur="2000" advTm="191566"/>
    </mc:Choice>
    <mc:Fallback xmlns="">
      <p:transition spd="slow" advTm="191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Weather/Rainfall </a:t>
            </a:r>
            <a:br>
              <a:rPr lang="en-US"/>
            </a:br>
            <a:r>
              <a:rPr lang="en-US"/>
              <a:t>information</a:t>
            </a:r>
          </a:p>
        </p:txBody>
      </p:sp>
      <p:sp>
        <p:nvSpPr>
          <p:cNvPr id="3" name="Content Placeholder 2"/>
          <p:cNvSpPr>
            <a:spLocks noGrp="1"/>
          </p:cNvSpPr>
          <p:nvPr>
            <p:ph idx="1"/>
          </p:nvPr>
        </p:nvSpPr>
        <p:spPr/>
        <p:txBody>
          <a:bodyPr lIns="91440" tIns="45720" rIns="91440" bIns="45720" anchor="t">
            <a:normAutofit lnSpcReduction="10000"/>
          </a:bodyPr>
          <a:lstStyle/>
          <a:p>
            <a:r>
              <a:rPr lang="en-US"/>
              <a:t>Quick and easy way to get rainfall at your site: </a:t>
            </a:r>
            <a:r>
              <a:rPr lang="en-US" u="sng">
                <a:solidFill>
                  <a:schemeClr val="accent3"/>
                </a:solidFill>
              </a:rPr>
              <a:t>weatherunderground.com</a:t>
            </a:r>
          </a:p>
          <a:p>
            <a:r>
              <a:rPr lang="en-US"/>
              <a:t>Other Rainfall sources:</a:t>
            </a:r>
            <a:endParaRPr lang="en-US">
              <a:cs typeface="Segoe UI Semibold"/>
            </a:endParaRPr>
          </a:p>
          <a:p>
            <a:pPr lvl="1"/>
            <a:r>
              <a:rPr lang="en-US" u="sng">
                <a:solidFill>
                  <a:schemeClr val="accent3"/>
                </a:solidFill>
              </a:rPr>
              <a:t>weather.com</a:t>
            </a:r>
          </a:p>
          <a:p>
            <a:pPr lvl="1"/>
            <a:r>
              <a:rPr lang="en-US" u="sng">
                <a:solidFill>
                  <a:schemeClr val="accent3"/>
                </a:solidFill>
              </a:rPr>
              <a:t>noaa.gov</a:t>
            </a:r>
          </a:p>
          <a:p>
            <a:pPr lvl="1"/>
            <a:r>
              <a:rPr lang="en-US"/>
              <a:t>Local weather reports from newspapers, airports, radio or television stations </a:t>
            </a:r>
          </a:p>
          <a:p>
            <a:r>
              <a:rPr lang="en-US"/>
              <a:t>Use a rain gauge		</a:t>
            </a:r>
            <a:endParaRPr lang="en-US">
              <a:cs typeface="Segoe UI Semibold"/>
            </a:endParaRPr>
          </a:p>
        </p:txBody>
      </p:sp>
      <p:pic>
        <p:nvPicPr>
          <p:cNvPr id="4" name="Picture 3"/>
          <p:cNvPicPr>
            <a:picLocks noChangeAspect="1"/>
          </p:cNvPicPr>
          <p:nvPr/>
        </p:nvPicPr>
        <p:blipFill>
          <a:blip r:embed="rId5"/>
          <a:stretch>
            <a:fillRect/>
          </a:stretch>
        </p:blipFill>
        <p:spPr>
          <a:xfrm>
            <a:off x="511712" y="6098485"/>
            <a:ext cx="8120576" cy="573074"/>
          </a:xfrm>
          <a:prstGeom prst="rect">
            <a:avLst/>
          </a:prstGeom>
        </p:spPr>
      </p:pic>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6470"/>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2782427"/>
      </p:ext>
    </p:extLst>
  </p:cSld>
  <p:clrMapOvr>
    <a:masterClrMapping/>
  </p:clrMapOvr>
  <mc:AlternateContent xmlns:mc="http://schemas.openxmlformats.org/markup-compatibility/2006" xmlns:p14="http://schemas.microsoft.com/office/powerpoint/2010/main">
    <mc:Choice Requires="p14">
      <p:transition spd="slow" p14:dur="2000" advTm="169916"/>
    </mc:Choice>
    <mc:Fallback xmlns="">
      <p:transition spd="slow" advTm="169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Header (</a:t>
            </a:r>
            <a:r>
              <a:rPr lang="en-US" err="1"/>
              <a:t>mis</a:t>
            </a:r>
            <a:r>
              <a:rPr lang="en-US"/>
              <a:t>)information</a:t>
            </a:r>
          </a:p>
        </p:txBody>
      </p:sp>
      <p:sp>
        <p:nvSpPr>
          <p:cNvPr id="3" name="Content Placeholder 2"/>
          <p:cNvSpPr>
            <a:spLocks noGrp="1"/>
          </p:cNvSpPr>
          <p:nvPr>
            <p:ph idx="1"/>
          </p:nvPr>
        </p:nvSpPr>
        <p:spPr/>
        <p:txBody>
          <a:bodyPr/>
          <a:lstStyle/>
          <a:p>
            <a:pPr marL="0" indent="0" algn="ctr">
              <a:buNone/>
            </a:pPr>
            <a:r>
              <a:rPr lang="en-US"/>
              <a:t>What’s wrong with this data sheet?</a:t>
            </a:r>
          </a:p>
        </p:txBody>
      </p:sp>
      <p:sp>
        <p:nvSpPr>
          <p:cNvPr id="27" name="TextBox 26"/>
          <p:cNvSpPr txBox="1">
            <a:spLocks noChangeArrowheads="1"/>
          </p:cNvSpPr>
          <p:nvPr/>
        </p:nvSpPr>
        <p:spPr bwMode="auto">
          <a:xfrm>
            <a:off x="5483226" y="4111823"/>
            <a:ext cx="9604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fontAlgn="base">
              <a:spcBef>
                <a:spcPct val="0"/>
              </a:spcBef>
              <a:spcAft>
                <a:spcPct val="0"/>
              </a:spcAft>
            </a:pPr>
            <a:r>
              <a:rPr lang="en-US" sz="1400">
                <a:solidFill>
                  <a:srgbClr val="000514"/>
                </a:solidFill>
                <a:latin typeface="Segoe Print" panose="02000600000000000000" pitchFamily="2" charset="0"/>
              </a:rPr>
              <a:t>trace</a:t>
            </a:r>
          </a:p>
        </p:txBody>
      </p:sp>
      <p:sp>
        <p:nvSpPr>
          <p:cNvPr id="28" name="TextBox 27"/>
          <p:cNvSpPr txBox="1">
            <a:spLocks noChangeArrowheads="1"/>
          </p:cNvSpPr>
          <p:nvPr/>
        </p:nvSpPr>
        <p:spPr bwMode="auto">
          <a:xfrm>
            <a:off x="7467600" y="4123447"/>
            <a:ext cx="9604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fontAlgn="base">
              <a:spcBef>
                <a:spcPct val="0"/>
              </a:spcBef>
              <a:spcAft>
                <a:spcPct val="0"/>
              </a:spcAft>
            </a:pPr>
            <a:r>
              <a:rPr lang="en-US" sz="1400">
                <a:solidFill>
                  <a:srgbClr val="000514"/>
                </a:solidFill>
                <a:latin typeface="Segoe Print" panose="02000600000000000000" pitchFamily="2" charset="0"/>
              </a:rPr>
              <a:t>73</a:t>
            </a:r>
          </a:p>
        </p:txBody>
      </p:sp>
      <p:grpSp>
        <p:nvGrpSpPr>
          <p:cNvPr id="29" name="Group 28"/>
          <p:cNvGrpSpPr/>
          <p:nvPr/>
        </p:nvGrpSpPr>
        <p:grpSpPr>
          <a:xfrm>
            <a:off x="309563" y="2672172"/>
            <a:ext cx="8655050" cy="2172697"/>
            <a:chOff x="304800" y="1495425"/>
            <a:chExt cx="8655050" cy="1784427"/>
          </a:xfrm>
        </p:grpSpPr>
        <p:pic>
          <p:nvPicPr>
            <p:cNvPr id="30" name="Picture 2"/>
            <p:cNvPicPr>
              <a:picLocks noChangeAspect="1"/>
            </p:cNvPicPr>
            <p:nvPr/>
          </p:nvPicPr>
          <p:blipFill>
            <a:blip r:embed="rId5">
              <a:extLst>
                <a:ext uri="{28A0092B-C50C-407E-A947-70E740481C1C}">
                  <a14:useLocalDpi xmlns:a14="http://schemas.microsoft.com/office/drawing/2010/main" val="0"/>
                </a:ext>
              </a:extLst>
            </a:blip>
            <a:srcRect b="84271"/>
            <a:stretch>
              <a:fillRect/>
            </a:stretch>
          </p:blipFill>
          <p:spPr bwMode="auto">
            <a:xfrm>
              <a:off x="304800" y="1495425"/>
              <a:ext cx="8534400" cy="173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a:spLocks noChangeArrowheads="1"/>
            </p:cNvSpPr>
            <p:nvPr/>
          </p:nvSpPr>
          <p:spPr bwMode="auto">
            <a:xfrm>
              <a:off x="2595563" y="2157883"/>
              <a:ext cx="2882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fontAlgn="base">
                <a:spcBef>
                  <a:spcPct val="0"/>
                </a:spcBef>
                <a:spcAft>
                  <a:spcPct val="0"/>
                </a:spcAft>
              </a:pPr>
              <a:r>
                <a:rPr lang="en-US" sz="1600">
                  <a:solidFill>
                    <a:srgbClr val="000514"/>
                  </a:solidFill>
                  <a:latin typeface="Comic Sans MS" pitchFamily="66" charset="0"/>
                </a:rPr>
                <a:t>Litter </a:t>
              </a:r>
              <a:r>
                <a:rPr lang="en-US" sz="1600" err="1">
                  <a:solidFill>
                    <a:srgbClr val="000514"/>
                  </a:solidFill>
                  <a:latin typeface="Comic Sans MS" pitchFamily="66" charset="0"/>
                </a:rPr>
                <a:t>Gitters</a:t>
              </a:r>
              <a:endParaRPr lang="en-US" sz="1600">
                <a:solidFill>
                  <a:srgbClr val="000514"/>
                </a:solidFill>
                <a:latin typeface="Comic Sans MS" pitchFamily="66" charset="0"/>
              </a:endParaRPr>
            </a:p>
          </p:txBody>
        </p:sp>
        <p:sp>
          <p:nvSpPr>
            <p:cNvPr id="32" name="TextBox 31"/>
            <p:cNvSpPr txBox="1">
              <a:spLocks noChangeArrowheads="1"/>
            </p:cNvSpPr>
            <p:nvPr/>
          </p:nvSpPr>
          <p:spPr bwMode="auto">
            <a:xfrm>
              <a:off x="1430338" y="2168902"/>
              <a:ext cx="774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fontAlgn="base">
                <a:spcBef>
                  <a:spcPct val="0"/>
                </a:spcBef>
                <a:spcAft>
                  <a:spcPct val="0"/>
                </a:spcAft>
              </a:pPr>
              <a:r>
                <a:rPr lang="en-US" sz="1400">
                  <a:solidFill>
                    <a:srgbClr val="000514"/>
                  </a:solidFill>
                  <a:latin typeface="Comic Sans MS" pitchFamily="66" charset="0"/>
                </a:rPr>
                <a:t>4079</a:t>
              </a:r>
            </a:p>
          </p:txBody>
        </p:sp>
        <p:sp>
          <p:nvSpPr>
            <p:cNvPr id="33" name="TextBox 32"/>
            <p:cNvSpPr txBox="1">
              <a:spLocks noChangeArrowheads="1"/>
            </p:cNvSpPr>
            <p:nvPr/>
          </p:nvSpPr>
          <p:spPr bwMode="auto">
            <a:xfrm>
              <a:off x="1628775" y="2349596"/>
              <a:ext cx="7331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fontAlgn="base">
                <a:spcBef>
                  <a:spcPct val="0"/>
                </a:spcBef>
                <a:spcAft>
                  <a:spcPct val="0"/>
                </a:spcAft>
              </a:pPr>
              <a:r>
                <a:rPr lang="en-US" sz="1600">
                  <a:solidFill>
                    <a:srgbClr val="000514"/>
                  </a:solidFill>
                  <a:latin typeface="Comic Sans MS" pitchFamily="66" charset="0"/>
                </a:rPr>
                <a:t>Behind the Smith place by the big oak tree – 39˚ 27’ 56”  93˚ 53’ 47.5”</a:t>
              </a:r>
            </a:p>
          </p:txBody>
        </p:sp>
        <p:sp>
          <p:nvSpPr>
            <p:cNvPr id="39" name="TextBox 38"/>
            <p:cNvSpPr txBox="1">
              <a:spLocks noChangeArrowheads="1"/>
            </p:cNvSpPr>
            <p:nvPr/>
          </p:nvSpPr>
          <p:spPr bwMode="auto">
            <a:xfrm>
              <a:off x="6821488" y="2138739"/>
              <a:ext cx="1565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fontAlgn="base">
                <a:spcBef>
                  <a:spcPct val="0"/>
                </a:spcBef>
                <a:spcAft>
                  <a:spcPct val="0"/>
                </a:spcAft>
              </a:pPr>
              <a:r>
                <a:rPr lang="en-US" sz="1600">
                  <a:solidFill>
                    <a:srgbClr val="000514"/>
                  </a:solidFill>
                  <a:latin typeface="Comic Sans MS" pitchFamily="66" charset="0"/>
                </a:rPr>
                <a:t>North County</a:t>
              </a:r>
            </a:p>
          </p:txBody>
        </p:sp>
        <p:sp>
          <p:nvSpPr>
            <p:cNvPr id="40" name="TextBox 39"/>
            <p:cNvSpPr txBox="1">
              <a:spLocks noChangeArrowheads="1"/>
            </p:cNvSpPr>
            <p:nvPr/>
          </p:nvSpPr>
          <p:spPr bwMode="auto">
            <a:xfrm>
              <a:off x="1298575" y="2559613"/>
              <a:ext cx="806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fontAlgn="base">
                <a:spcBef>
                  <a:spcPct val="0"/>
                </a:spcBef>
                <a:spcAft>
                  <a:spcPct val="0"/>
                </a:spcAft>
              </a:pPr>
              <a:r>
                <a:rPr lang="en-US" sz="1400">
                  <a:solidFill>
                    <a:srgbClr val="000514"/>
                  </a:solidFill>
                  <a:latin typeface="Comic Sans MS" pitchFamily="66" charset="0"/>
                </a:rPr>
                <a:t>4/11</a:t>
              </a:r>
            </a:p>
          </p:txBody>
        </p:sp>
        <p:sp>
          <p:nvSpPr>
            <p:cNvPr id="41" name="TextBox 40"/>
            <p:cNvSpPr txBox="1">
              <a:spLocks noChangeArrowheads="1"/>
            </p:cNvSpPr>
            <p:nvPr/>
          </p:nvSpPr>
          <p:spPr bwMode="auto">
            <a:xfrm>
              <a:off x="3148013" y="2557463"/>
              <a:ext cx="960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fontAlgn="base">
                <a:spcBef>
                  <a:spcPct val="0"/>
                </a:spcBef>
                <a:spcAft>
                  <a:spcPct val="0"/>
                </a:spcAft>
              </a:pPr>
              <a:r>
                <a:rPr lang="en-US" sz="1400">
                  <a:solidFill>
                    <a:srgbClr val="000514"/>
                  </a:solidFill>
                  <a:latin typeface="Comic Sans MS" pitchFamily="66" charset="0"/>
                </a:rPr>
                <a:t>6:30</a:t>
              </a:r>
            </a:p>
          </p:txBody>
        </p:sp>
        <p:sp>
          <p:nvSpPr>
            <p:cNvPr id="42" name="TextBox 41"/>
            <p:cNvSpPr txBox="1">
              <a:spLocks noChangeArrowheads="1"/>
            </p:cNvSpPr>
            <p:nvPr/>
          </p:nvSpPr>
          <p:spPr bwMode="auto">
            <a:xfrm>
              <a:off x="5592763" y="2557463"/>
              <a:ext cx="882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fontAlgn="base">
                <a:spcBef>
                  <a:spcPct val="0"/>
                </a:spcBef>
                <a:spcAft>
                  <a:spcPct val="0"/>
                </a:spcAft>
              </a:pPr>
              <a:r>
                <a:rPr lang="en-US" sz="1400">
                  <a:solidFill>
                    <a:srgbClr val="000514"/>
                  </a:solidFill>
                  <a:latin typeface="Comic Sans MS" pitchFamily="66" charset="0"/>
                </a:rPr>
                <a:t>Trace</a:t>
              </a:r>
            </a:p>
          </p:txBody>
        </p:sp>
        <p:sp>
          <p:nvSpPr>
            <p:cNvPr id="43" name="TextBox 42"/>
            <p:cNvSpPr txBox="1">
              <a:spLocks noChangeArrowheads="1"/>
            </p:cNvSpPr>
            <p:nvPr/>
          </p:nvSpPr>
          <p:spPr bwMode="auto">
            <a:xfrm>
              <a:off x="7731125" y="2557463"/>
              <a:ext cx="712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fontAlgn="base">
                <a:spcBef>
                  <a:spcPct val="0"/>
                </a:spcBef>
                <a:spcAft>
                  <a:spcPct val="0"/>
                </a:spcAft>
              </a:pPr>
              <a:r>
                <a:rPr lang="en-US" sz="1400">
                  <a:solidFill>
                    <a:srgbClr val="000514"/>
                  </a:solidFill>
                  <a:latin typeface="Comic Sans MS" pitchFamily="66" charset="0"/>
                </a:rPr>
                <a:t>73</a:t>
              </a:r>
            </a:p>
          </p:txBody>
        </p:sp>
        <p:sp>
          <p:nvSpPr>
            <p:cNvPr id="44" name="TextBox 43"/>
            <p:cNvSpPr txBox="1">
              <a:spLocks noChangeArrowheads="1"/>
            </p:cNvSpPr>
            <p:nvPr/>
          </p:nvSpPr>
          <p:spPr bwMode="auto">
            <a:xfrm>
              <a:off x="3478213" y="2739231"/>
              <a:ext cx="13033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fontAlgn="base">
                <a:spcBef>
                  <a:spcPct val="0"/>
                </a:spcBef>
                <a:spcAft>
                  <a:spcPct val="0"/>
                </a:spcAft>
              </a:pPr>
              <a:r>
                <a:rPr lang="en-US" sz="1600">
                  <a:solidFill>
                    <a:srgbClr val="000514"/>
                  </a:solidFill>
                  <a:latin typeface="Comic Sans MS" pitchFamily="66" charset="0"/>
                </a:rPr>
                <a:t>Ms. Brown</a:t>
              </a:r>
            </a:p>
          </p:txBody>
        </p:sp>
        <p:sp>
          <p:nvSpPr>
            <p:cNvPr id="45" name="TextBox 44"/>
            <p:cNvSpPr txBox="1">
              <a:spLocks noChangeArrowheads="1"/>
            </p:cNvSpPr>
            <p:nvPr/>
          </p:nvSpPr>
          <p:spPr bwMode="auto">
            <a:xfrm>
              <a:off x="1670050" y="2940127"/>
              <a:ext cx="4619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fontAlgn="base">
                <a:spcBef>
                  <a:spcPct val="0"/>
                </a:spcBef>
                <a:spcAft>
                  <a:spcPct val="0"/>
                </a:spcAft>
              </a:pPr>
              <a:r>
                <a:rPr lang="en-US" sz="1600">
                  <a:solidFill>
                    <a:srgbClr val="000514"/>
                  </a:solidFill>
                  <a:latin typeface="Comic Sans MS" pitchFamily="66" charset="0"/>
                </a:rPr>
                <a:t>Fifteen 3</a:t>
              </a:r>
              <a:r>
                <a:rPr lang="en-US" sz="1600" baseline="30000">
                  <a:solidFill>
                    <a:srgbClr val="000514"/>
                  </a:solidFill>
                  <a:latin typeface="Comic Sans MS" pitchFamily="66" charset="0"/>
                </a:rPr>
                <a:t>rd</a:t>
              </a:r>
              <a:r>
                <a:rPr lang="en-US" sz="1600">
                  <a:solidFill>
                    <a:srgbClr val="000514"/>
                  </a:solidFill>
                  <a:latin typeface="Comic Sans MS" pitchFamily="66" charset="0"/>
                </a:rPr>
                <a:t> grade class,  was AWESOME!!</a:t>
              </a:r>
            </a:p>
          </p:txBody>
        </p:sp>
        <p:sp>
          <p:nvSpPr>
            <p:cNvPr id="46" name="TextBox 17"/>
            <p:cNvSpPr txBox="1">
              <a:spLocks noChangeArrowheads="1"/>
            </p:cNvSpPr>
            <p:nvPr/>
          </p:nvSpPr>
          <p:spPr bwMode="auto">
            <a:xfrm>
              <a:off x="7604125" y="2729208"/>
              <a:ext cx="10398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fontAlgn="base">
                <a:spcBef>
                  <a:spcPct val="0"/>
                </a:spcBef>
                <a:spcAft>
                  <a:spcPct val="0"/>
                </a:spcAft>
              </a:pPr>
              <a:r>
                <a:rPr lang="en-US" sz="1600">
                  <a:solidFill>
                    <a:srgbClr val="000514"/>
                  </a:solidFill>
                  <a:latin typeface="Comic Sans MS" pitchFamily="66" charset="0"/>
                </a:rPr>
                <a:t>?????</a:t>
              </a:r>
            </a:p>
          </p:txBody>
        </p:sp>
        <p:sp>
          <p:nvSpPr>
            <p:cNvPr id="47" name="TextBox 18"/>
            <p:cNvSpPr txBox="1">
              <a:spLocks noChangeArrowheads="1"/>
            </p:cNvSpPr>
            <p:nvPr/>
          </p:nvSpPr>
          <p:spPr bwMode="auto">
            <a:xfrm>
              <a:off x="6953250" y="2940127"/>
              <a:ext cx="17795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fontAlgn="base">
                <a:spcBef>
                  <a:spcPct val="0"/>
                </a:spcBef>
                <a:spcAft>
                  <a:spcPct val="0"/>
                </a:spcAft>
              </a:pPr>
              <a:r>
                <a:rPr lang="en-US" sz="1600">
                  <a:solidFill>
                    <a:srgbClr val="000514"/>
                  </a:solidFill>
                  <a:latin typeface="Comic Sans MS" pitchFamily="66" charset="0"/>
                </a:rPr>
                <a:t>(What is this?)</a:t>
              </a:r>
            </a:p>
          </p:txBody>
        </p:sp>
      </p:grpSp>
      <p:pic>
        <p:nvPicPr>
          <p:cNvPr id="4" name="Picture 3"/>
          <p:cNvPicPr>
            <a:picLocks noChangeAspect="1"/>
          </p:cNvPicPr>
          <p:nvPr/>
        </p:nvPicPr>
        <p:blipFill>
          <a:blip r:embed="rId6"/>
          <a:stretch>
            <a:fillRect/>
          </a:stretch>
        </p:blipFill>
        <p:spPr>
          <a:xfrm>
            <a:off x="448100" y="6014116"/>
            <a:ext cx="8120576" cy="573074"/>
          </a:xfrm>
          <a:prstGeom prst="rect">
            <a:avLst/>
          </a:prstGeom>
        </p:spPr>
      </p:pic>
      <p:pic>
        <p:nvPicPr>
          <p:cNvPr id="9" name="Audio 8">
            <a:hlinkClick r:id="" action="ppaction://media"/>
          </p:cNvPr>
          <p:cNvPicPr>
            <a:picLocks noChangeAspect="1"/>
          </p:cNvPicPr>
          <p:nvPr>
            <a:audioFile r:link="rId1"/>
            <p:extLst>
              <p:ext uri="{DAA4B4D4-6D71-4841-9C94-3DE7FCFB9230}">
                <p14:media xmlns:p14="http://schemas.microsoft.com/office/powerpoint/2010/main" r:embed="rId2">
                  <p14:trim st="1600" end="25685.6009"/>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97929731"/>
      </p:ext>
    </p:extLst>
  </p:cSld>
  <p:clrMapOvr>
    <a:masterClrMapping/>
  </p:clrMapOvr>
  <mc:AlternateContent xmlns:mc="http://schemas.openxmlformats.org/markup-compatibility/2006" xmlns:p14="http://schemas.microsoft.com/office/powerpoint/2010/main">
    <mc:Choice Requires="p14">
      <p:transition spd="slow" p14:dur="2000" advTm="223695"/>
    </mc:Choice>
    <mc:Fallback xmlns="">
      <p:transition spd="slow" advTm="223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Importance of location ID</a:t>
            </a:r>
          </a:p>
        </p:txBody>
      </p:sp>
      <p:sp>
        <p:nvSpPr>
          <p:cNvPr id="3" name="Content Placeholder 2"/>
          <p:cNvSpPr>
            <a:spLocks noGrp="1"/>
          </p:cNvSpPr>
          <p:nvPr>
            <p:ph idx="1"/>
          </p:nvPr>
        </p:nvSpPr>
        <p:spPr/>
        <p:txBody>
          <a:bodyPr/>
          <a:lstStyle/>
          <a:p>
            <a:r>
              <a:rPr lang="en-US" dirty="0"/>
              <a:t>If we don’t know where your site is located, data will not be useful to the Program or others interested in your data</a:t>
            </a:r>
          </a:p>
          <a:p>
            <a:pPr>
              <a:spcAft>
                <a:spcPts val="600"/>
              </a:spcAft>
            </a:pPr>
            <a:r>
              <a:rPr lang="en-US" dirty="0"/>
              <a:t>For all new sites, these three things </a:t>
            </a:r>
            <a:r>
              <a:rPr lang="en-US" dirty="0">
                <a:solidFill>
                  <a:schemeClr val="accent3"/>
                </a:solidFill>
              </a:rPr>
              <a:t>must </a:t>
            </a:r>
            <a:r>
              <a:rPr lang="en-US" dirty="0"/>
              <a:t>match:</a:t>
            </a:r>
          </a:p>
          <a:p>
            <a:pPr lvl="1">
              <a:spcAft>
                <a:spcPts val="600"/>
              </a:spcAft>
            </a:pPr>
            <a:r>
              <a:rPr lang="en-US" dirty="0"/>
              <a:t>Site number</a:t>
            </a:r>
          </a:p>
          <a:p>
            <a:pPr lvl="1">
              <a:spcAft>
                <a:spcPts val="600"/>
              </a:spcAft>
            </a:pPr>
            <a:r>
              <a:rPr lang="en-US" dirty="0"/>
              <a:t>Site location description</a:t>
            </a:r>
          </a:p>
          <a:p>
            <a:pPr lvl="1">
              <a:spcAft>
                <a:spcPts val="600"/>
              </a:spcAft>
            </a:pPr>
            <a:r>
              <a:rPr lang="en-US" dirty="0"/>
              <a:t>Mapped location</a:t>
            </a:r>
          </a:p>
        </p:txBody>
      </p:sp>
      <p:pic>
        <p:nvPicPr>
          <p:cNvPr id="4" name="Picture 3"/>
          <p:cNvPicPr>
            <a:picLocks noChangeAspect="1"/>
          </p:cNvPicPr>
          <p:nvPr/>
        </p:nvPicPr>
        <p:blipFill>
          <a:blip r:embed="rId5"/>
          <a:stretch>
            <a:fillRect/>
          </a:stretch>
        </p:blipFill>
        <p:spPr>
          <a:xfrm>
            <a:off x="511712" y="6098485"/>
            <a:ext cx="8120576" cy="573074"/>
          </a:xfrm>
          <a:prstGeom prst="rect">
            <a:avLst/>
          </a:prstGeom>
        </p:spPr>
      </p:pic>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3086"/>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24819329"/>
      </p:ext>
    </p:extLst>
  </p:cSld>
  <p:clrMapOvr>
    <a:masterClrMapping/>
  </p:clrMapOvr>
  <mc:AlternateContent xmlns:mc="http://schemas.openxmlformats.org/markup-compatibility/2006" xmlns:p14="http://schemas.microsoft.com/office/powerpoint/2010/main">
    <mc:Choice Requires="p14">
      <p:transition spd="slow" p14:dur="2000" advTm="56646"/>
    </mc:Choice>
    <mc:Fallback xmlns="">
      <p:transition spd="slow" advTm="56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Stream unnamed?</a:t>
            </a:r>
          </a:p>
        </p:txBody>
      </p:sp>
      <p:sp>
        <p:nvSpPr>
          <p:cNvPr id="3" name="Content Placeholder 2"/>
          <p:cNvSpPr>
            <a:spLocks noGrp="1"/>
          </p:cNvSpPr>
          <p:nvPr>
            <p:ph idx="1"/>
          </p:nvPr>
        </p:nvSpPr>
        <p:spPr>
          <a:xfrm>
            <a:off x="457199" y="1646237"/>
            <a:ext cx="8229602" cy="4526280"/>
          </a:xfrm>
        </p:spPr>
        <p:txBody>
          <a:bodyPr lIns="91440" tIns="45720" rIns="91440" bIns="45720" anchor="t">
            <a:normAutofit/>
          </a:bodyPr>
          <a:lstStyle/>
          <a:p>
            <a:r>
              <a:rPr lang="en-US"/>
              <a:t>Intermittent Stream</a:t>
            </a:r>
          </a:p>
          <a:p>
            <a:r>
              <a:rPr lang="en-US"/>
              <a:t>Name too long</a:t>
            </a:r>
            <a:endParaRPr lang="en-US">
              <a:cs typeface="Segoe UI Semibold"/>
            </a:endParaRPr>
          </a:p>
          <a:p>
            <a:pPr>
              <a:spcAft>
                <a:spcPts val="1400"/>
              </a:spcAft>
            </a:pPr>
            <a:r>
              <a:rPr lang="en-US"/>
              <a:t>No official name</a:t>
            </a:r>
            <a:endParaRPr lang="en-US">
              <a:cs typeface="Segoe UI Semibold"/>
            </a:endParaRPr>
          </a:p>
          <a:p>
            <a:pPr marL="0" indent="0" algn="ctr">
              <a:spcAft>
                <a:spcPts val="1400"/>
              </a:spcAft>
              <a:buNone/>
            </a:pPr>
            <a:r>
              <a:rPr lang="en-US" sz="3000">
                <a:solidFill>
                  <a:schemeClr val="accent3"/>
                </a:solidFill>
              </a:rPr>
              <a:t>Geographic Names Information System (GNIS) </a:t>
            </a:r>
            <a:endParaRPr lang="en-US" sz="3000">
              <a:solidFill>
                <a:schemeClr val="accent3"/>
              </a:solidFill>
              <a:cs typeface="Segoe UI Semibold"/>
            </a:endParaRPr>
          </a:p>
          <a:p>
            <a:pPr>
              <a:spcAft>
                <a:spcPts val="3600"/>
              </a:spcAft>
            </a:pPr>
            <a:r>
              <a:rPr lang="en-US"/>
              <a:t>Use the name of the next named stream your stream flows into – “Tributary to …”</a:t>
            </a:r>
            <a:endParaRPr lang="en-US">
              <a:cs typeface="Segoe UI Semibold"/>
            </a:endParaRPr>
          </a:p>
        </p:txBody>
      </p:sp>
      <p:pic>
        <p:nvPicPr>
          <p:cNvPr id="10" name="Picture 2" descr="C:\Users\comers\AppData\Local\Microsoft\Windows\Temporary Internet Files\Content.IE5\SNVBY7PO\United_States_Board_on_Geographic_Names_logo[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375" y="1676400"/>
            <a:ext cx="17907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511712" y="6098485"/>
            <a:ext cx="8120576" cy="573074"/>
          </a:xfrm>
          <a:prstGeom prst="rect">
            <a:avLst/>
          </a:prstGeom>
        </p:spPr>
      </p:pic>
      <p:pic>
        <p:nvPicPr>
          <p:cNvPr id="11" name="Audio 10">
            <a:hlinkClick r:id="" action="ppaction://media"/>
          </p:cNvPr>
          <p:cNvPicPr>
            <a:picLocks noChangeAspect="1"/>
          </p:cNvPicPr>
          <p:nvPr>
            <a:audioFile r:link="rId1"/>
            <p:extLst>
              <p:ext uri="{DAA4B4D4-6D71-4841-9C94-3DE7FCFB9230}">
                <p14:media xmlns:p14="http://schemas.microsoft.com/office/powerpoint/2010/main" r:embed="rId2">
                  <p14:trim st="2448" end="806.0634"/>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09330049"/>
      </p:ext>
    </p:extLst>
  </p:cSld>
  <p:clrMapOvr>
    <a:masterClrMapping/>
  </p:clrMapOvr>
  <mc:AlternateContent xmlns:mc="http://schemas.openxmlformats.org/markup-compatibility/2006" xmlns:p14="http://schemas.microsoft.com/office/powerpoint/2010/main">
    <mc:Choice Requires="p14">
      <p:transition spd="slow" p14:dur="2000" advTm="68766"/>
    </mc:Choice>
    <mc:Fallback xmlns="">
      <p:transition spd="slow" advTm="68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How to get Your Site Added</a:t>
            </a:r>
          </a:p>
        </p:txBody>
      </p:sp>
      <p:pic>
        <p:nvPicPr>
          <p:cNvPr id="5" name="Picture 4"/>
          <p:cNvPicPr>
            <a:picLocks noChangeAspect="1"/>
          </p:cNvPicPr>
          <p:nvPr/>
        </p:nvPicPr>
        <p:blipFill>
          <a:blip r:embed="rId5"/>
          <a:stretch>
            <a:fillRect/>
          </a:stretch>
        </p:blipFill>
        <p:spPr>
          <a:xfrm>
            <a:off x="566224" y="6172200"/>
            <a:ext cx="8120576" cy="573074"/>
          </a:xfrm>
          <a:prstGeom prst="rect">
            <a:avLst/>
          </a:prstGeom>
        </p:spPr>
      </p:pic>
      <p:pic>
        <p:nvPicPr>
          <p:cNvPr id="8" name="Content Placeholder 7"/>
          <p:cNvPicPr>
            <a:picLocks noGrp="1" noChangeAspect="1"/>
          </p:cNvPicPr>
          <p:nvPr>
            <p:ph sz="half" idx="1"/>
          </p:nvPr>
        </p:nvPicPr>
        <p:blipFill>
          <a:blip r:embed="rId6"/>
          <a:stretch>
            <a:fillRect/>
          </a:stretch>
        </p:blipFill>
        <p:spPr>
          <a:xfrm>
            <a:off x="590830" y="1646238"/>
            <a:ext cx="7962340" cy="4525962"/>
          </a:xfrm>
          <a:prstGeom prst="rect">
            <a:avLst/>
          </a:prstGeom>
        </p:spPr>
      </p:pic>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1200" end="457.3469"/>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0283065"/>
      </p:ext>
    </p:extLst>
  </p:cSld>
  <p:clrMapOvr>
    <a:masterClrMapping/>
  </p:clrMapOvr>
  <mc:AlternateContent xmlns:mc="http://schemas.openxmlformats.org/markup-compatibility/2006" xmlns:p14="http://schemas.microsoft.com/office/powerpoint/2010/main">
    <mc:Choice Requires="p14">
      <p:transition spd="slow" p14:dur="2000" advTm="107979"/>
    </mc:Choice>
    <mc:Fallback xmlns="">
      <p:transition spd="slow" advTm="107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617" y="290732"/>
            <a:ext cx="8541971" cy="1143000"/>
          </a:xfrm>
        </p:spPr>
        <p:txBody>
          <a:bodyPr lIns="91440" tIns="45720" rIns="91440" bIns="45720" anchor="b">
            <a:normAutofit/>
            <a:scene3d>
              <a:camera prst="orthographicFront"/>
              <a:lightRig rig="soft" dir="t">
                <a:rot lat="0" lon="0" rev="2400000"/>
              </a:lightRig>
            </a:scene3d>
            <a:sp3d>
              <a:bevelT w="19050" h="12700"/>
            </a:sp3d>
          </a:bodyPr>
          <a:lstStyle/>
          <a:p>
            <a:pPr marL="54610"/>
            <a:r>
              <a:rPr lang="en-US" dirty="0"/>
              <a:t>Site selection Questions</a:t>
            </a:r>
          </a:p>
        </p:txBody>
      </p:sp>
      <p:sp>
        <p:nvSpPr>
          <p:cNvPr id="5" name="Content Placeholder 4"/>
          <p:cNvSpPr>
            <a:spLocks noGrp="1"/>
          </p:cNvSpPr>
          <p:nvPr>
            <p:ph idx="1"/>
          </p:nvPr>
        </p:nvSpPr>
        <p:spPr/>
        <p:txBody>
          <a:bodyPr/>
          <a:lstStyle/>
          <a:p>
            <a:endParaRPr lang="en-US"/>
          </a:p>
        </p:txBody>
      </p:sp>
      <p:sp>
        <p:nvSpPr>
          <p:cNvPr id="8" name="Content Placeholder 2"/>
          <p:cNvSpPr txBox="1">
            <a:spLocks/>
          </p:cNvSpPr>
          <p:nvPr/>
        </p:nvSpPr>
        <p:spPr>
          <a:xfrm>
            <a:off x="454224" y="2559124"/>
            <a:ext cx="8219349" cy="1009899"/>
          </a:xfrm>
          <a:prstGeom prst="rect">
            <a:avLst/>
          </a:prstGeom>
        </p:spPr>
        <p:style>
          <a:lnRef idx="1">
            <a:schemeClr val="accent2"/>
          </a:lnRef>
          <a:fillRef idx="2">
            <a:schemeClr val="accent2"/>
          </a:fillRef>
          <a:effectRef idx="1">
            <a:schemeClr val="accent2"/>
          </a:effectRef>
          <a:fontRef idx="minor">
            <a:schemeClr val="dk1"/>
          </a:fontRef>
        </p:style>
        <p:txBody>
          <a:bodyPr vert="horz" wrap="none" lIns="91440" tIns="45720" rIns="91440" bIns="45720" rtlCol="0" anchor="ctr">
            <a:normAutofit fontScale="92500" lnSpcReduction="10000"/>
          </a:bodyPr>
          <a:lstStyle>
            <a:lvl1pPr marL="342900" indent="-342900" algn="l" defTabSz="914400" rtl="0" eaLnBrk="1" latinLnBrk="0" hangingPunct="1">
              <a:lnSpc>
                <a:spcPct val="100000"/>
              </a:lnSpc>
              <a:spcBef>
                <a:spcPts val="2400"/>
              </a:spcBef>
              <a:buClr>
                <a:srgbClr val="FFC000"/>
              </a:buClr>
              <a:buFont typeface="Wingdings" panose="05000000000000000000" pitchFamily="2" charset="2"/>
              <a:buChar char="Ø"/>
              <a:defRPr sz="3200" kern="1200">
                <a:solidFill>
                  <a:schemeClr val="bg1"/>
                </a:solidFill>
                <a:latin typeface="+mn-lt"/>
                <a:ea typeface="BatangChe" panose="02030609000101010101" pitchFamily="49" charset="-127"/>
                <a:cs typeface="+mn-cs"/>
              </a:defRPr>
            </a:lvl1pPr>
            <a:lvl2pPr marL="971550" indent="-514350" algn="l" defTabSz="914400" rtl="0" eaLnBrk="1" latinLnBrk="0" hangingPunct="1">
              <a:lnSpc>
                <a:spcPct val="100000"/>
              </a:lnSpc>
              <a:spcBef>
                <a:spcPts val="2400"/>
              </a:spcBef>
              <a:buClr>
                <a:srgbClr val="FFC000"/>
              </a:buClr>
              <a:buFont typeface="Wingdings" panose="05000000000000000000" pitchFamily="2" charset="2"/>
              <a:buChar char="§"/>
              <a:defRPr sz="2800" kern="1200">
                <a:solidFill>
                  <a:schemeClr val="bg1"/>
                </a:solidFill>
                <a:latin typeface="+mn-lt"/>
                <a:ea typeface="BatangChe" panose="02030609000101010101" pitchFamily="49" charset="-127"/>
                <a:cs typeface="+mn-cs"/>
              </a:defRPr>
            </a:lvl2pPr>
            <a:lvl3pPr marL="1143000" indent="-228600" algn="l" defTabSz="914400" rtl="0" eaLnBrk="1" latinLnBrk="0" hangingPunct="1">
              <a:lnSpc>
                <a:spcPct val="100000"/>
              </a:lnSpc>
              <a:spcBef>
                <a:spcPts val="24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spcBef>
                <a:spcPts val="0"/>
              </a:spcBef>
              <a:buNone/>
            </a:pPr>
            <a:r>
              <a:rPr lang="en-US" sz="2800">
                <a:ea typeface="BatangChe"/>
              </a:rPr>
              <a:t>Which are important considerations for</a:t>
            </a:r>
            <a:endParaRPr lang="en-US" sz="2800">
              <a:ea typeface="BatangChe"/>
              <a:cs typeface="Segoe UI Semibold"/>
            </a:endParaRPr>
          </a:p>
          <a:p>
            <a:pPr marL="0" indent="0">
              <a:lnSpc>
                <a:spcPct val="120000"/>
              </a:lnSpc>
              <a:spcBef>
                <a:spcPts val="0"/>
              </a:spcBef>
              <a:buNone/>
            </a:pPr>
            <a:r>
              <a:rPr lang="en-US" sz="2800">
                <a:ea typeface="BatangChe"/>
              </a:rPr>
              <a:t>          site selection?</a:t>
            </a:r>
            <a:endParaRPr lang="en-US" sz="2800">
              <a:ea typeface="BatangChe"/>
              <a:cs typeface="Segoe UI Semibold"/>
            </a:endParaRPr>
          </a:p>
        </p:txBody>
      </p:sp>
      <p:sp>
        <p:nvSpPr>
          <p:cNvPr id="11" name="Content Placeholder 2"/>
          <p:cNvSpPr txBox="1">
            <a:spLocks/>
          </p:cNvSpPr>
          <p:nvPr/>
        </p:nvSpPr>
        <p:spPr>
          <a:xfrm>
            <a:off x="448726" y="4874892"/>
            <a:ext cx="8229600" cy="9144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fontScale="92500" lnSpcReduction="10000"/>
          </a:bodyPr>
          <a:lstStyle>
            <a:lvl1pPr marL="342900" indent="-342900" algn="l" defTabSz="914400" rtl="0" eaLnBrk="1" latinLnBrk="0" hangingPunct="1">
              <a:lnSpc>
                <a:spcPct val="100000"/>
              </a:lnSpc>
              <a:spcBef>
                <a:spcPts val="2400"/>
              </a:spcBef>
              <a:buClr>
                <a:srgbClr val="FFC000"/>
              </a:buClr>
              <a:buFont typeface="Wingdings" panose="05000000000000000000" pitchFamily="2" charset="2"/>
              <a:buChar char="Ø"/>
              <a:defRPr sz="3200" kern="1200">
                <a:solidFill>
                  <a:schemeClr val="bg1"/>
                </a:solidFill>
                <a:latin typeface="+mn-lt"/>
                <a:ea typeface="BatangChe" panose="02030609000101010101" pitchFamily="49" charset="-127"/>
                <a:cs typeface="+mn-cs"/>
              </a:defRPr>
            </a:lvl1pPr>
            <a:lvl2pPr marL="971550" indent="-514350" algn="l" defTabSz="914400" rtl="0" eaLnBrk="1" latinLnBrk="0" hangingPunct="1">
              <a:lnSpc>
                <a:spcPct val="100000"/>
              </a:lnSpc>
              <a:spcBef>
                <a:spcPts val="2400"/>
              </a:spcBef>
              <a:buClr>
                <a:srgbClr val="FFC000"/>
              </a:buClr>
              <a:buFont typeface="Wingdings" panose="05000000000000000000" pitchFamily="2" charset="2"/>
              <a:buChar char="§"/>
              <a:defRPr sz="2800" kern="1200">
                <a:solidFill>
                  <a:schemeClr val="bg1"/>
                </a:solidFill>
                <a:latin typeface="+mn-lt"/>
                <a:ea typeface="BatangChe" panose="02030609000101010101" pitchFamily="49" charset="-127"/>
                <a:cs typeface="+mn-cs"/>
              </a:defRPr>
            </a:lvl2pPr>
            <a:lvl3pPr marL="1143000" indent="-228600" algn="l" defTabSz="914400" rtl="0" eaLnBrk="1" latinLnBrk="0" hangingPunct="1">
              <a:lnSpc>
                <a:spcPct val="100000"/>
              </a:lnSpc>
              <a:spcBef>
                <a:spcPts val="24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en-US"/>
              <a:t>	</a:t>
            </a:r>
            <a:r>
              <a:rPr lang="en-US" sz="3000"/>
              <a:t>What 3 things must match for accurate</a:t>
            </a:r>
          </a:p>
          <a:p>
            <a:pPr marL="0" indent="0">
              <a:spcBef>
                <a:spcPts val="0"/>
              </a:spcBef>
              <a:buNone/>
            </a:pPr>
            <a:r>
              <a:rPr lang="en-US" sz="3000"/>
              <a:t>	site mapping into the database</a:t>
            </a:r>
            <a:r>
              <a:rPr lang="en-US"/>
              <a:t>?</a:t>
            </a:r>
          </a:p>
        </p:txBody>
      </p:sp>
      <p:sp>
        <p:nvSpPr>
          <p:cNvPr id="13" name="Content Placeholder 2"/>
          <p:cNvSpPr txBox="1">
            <a:spLocks/>
          </p:cNvSpPr>
          <p:nvPr/>
        </p:nvSpPr>
        <p:spPr>
          <a:xfrm>
            <a:off x="458172" y="3741380"/>
            <a:ext cx="8229600" cy="9144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fontScale="92500" lnSpcReduction="10000"/>
          </a:bodyPr>
          <a:lstStyle>
            <a:lvl1pPr marL="342900" indent="-342900" algn="l" defTabSz="914400" rtl="0" eaLnBrk="1" latinLnBrk="0" hangingPunct="1">
              <a:lnSpc>
                <a:spcPct val="100000"/>
              </a:lnSpc>
              <a:spcBef>
                <a:spcPts val="2400"/>
              </a:spcBef>
              <a:buClr>
                <a:srgbClr val="FFC000"/>
              </a:buClr>
              <a:buFont typeface="Wingdings" panose="05000000000000000000" pitchFamily="2" charset="2"/>
              <a:buChar char="Ø"/>
              <a:defRPr sz="3200" kern="1200">
                <a:solidFill>
                  <a:schemeClr val="bg1"/>
                </a:solidFill>
                <a:latin typeface="+mn-lt"/>
                <a:ea typeface="BatangChe" panose="02030609000101010101" pitchFamily="49" charset="-127"/>
                <a:cs typeface="+mn-cs"/>
              </a:defRPr>
            </a:lvl1pPr>
            <a:lvl2pPr marL="971550" indent="-514350" algn="l" defTabSz="914400" rtl="0" eaLnBrk="1" latinLnBrk="0" hangingPunct="1">
              <a:lnSpc>
                <a:spcPct val="100000"/>
              </a:lnSpc>
              <a:spcBef>
                <a:spcPts val="2400"/>
              </a:spcBef>
              <a:buClr>
                <a:srgbClr val="FFC000"/>
              </a:buClr>
              <a:buFont typeface="Wingdings" panose="05000000000000000000" pitchFamily="2" charset="2"/>
              <a:buChar char="§"/>
              <a:defRPr sz="2800" kern="1200">
                <a:solidFill>
                  <a:schemeClr val="bg1"/>
                </a:solidFill>
                <a:latin typeface="+mn-lt"/>
                <a:ea typeface="BatangChe" panose="02030609000101010101" pitchFamily="49" charset="-127"/>
                <a:cs typeface="+mn-cs"/>
              </a:defRPr>
            </a:lvl2pPr>
            <a:lvl3pPr marL="1143000" indent="-228600" algn="l" defTabSz="914400" rtl="0" eaLnBrk="1" latinLnBrk="0" hangingPunct="1">
              <a:lnSpc>
                <a:spcPct val="100000"/>
              </a:lnSpc>
              <a:spcBef>
                <a:spcPts val="24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en-US"/>
              <a:t>	</a:t>
            </a:r>
            <a:r>
              <a:rPr lang="en-US" sz="3000"/>
              <a:t>Are GPS coordinates OK for a good verbal</a:t>
            </a:r>
          </a:p>
          <a:p>
            <a:pPr marL="0" indent="0">
              <a:spcBef>
                <a:spcPts val="0"/>
              </a:spcBef>
              <a:buNone/>
            </a:pPr>
            <a:r>
              <a:rPr lang="en-US" sz="3000"/>
              <a:t>	site location description?</a:t>
            </a:r>
          </a:p>
        </p:txBody>
      </p:sp>
      <p:grpSp>
        <p:nvGrpSpPr>
          <p:cNvPr id="17" name="Group 16"/>
          <p:cNvGrpSpPr/>
          <p:nvPr/>
        </p:nvGrpSpPr>
        <p:grpSpPr>
          <a:xfrm>
            <a:off x="458172" y="1531424"/>
            <a:ext cx="8239046" cy="926869"/>
            <a:chOff x="458172" y="1531424"/>
            <a:chExt cx="8229600" cy="822960"/>
          </a:xfrm>
        </p:grpSpPr>
        <p:sp>
          <p:nvSpPr>
            <p:cNvPr id="6" name="Content Placeholder 2"/>
            <p:cNvSpPr txBox="1">
              <a:spLocks/>
            </p:cNvSpPr>
            <p:nvPr/>
          </p:nvSpPr>
          <p:spPr>
            <a:xfrm>
              <a:off x="458172" y="1561904"/>
              <a:ext cx="8229600" cy="762000"/>
            </a:xfrm>
            <a:prstGeom prst="rect">
              <a:avLst/>
            </a:prstGeom>
          </p:spPr>
          <p:style>
            <a:lnRef idx="1">
              <a:schemeClr val="accent2"/>
            </a:lnRef>
            <a:fillRef idx="2">
              <a:schemeClr val="accent2"/>
            </a:fillRef>
            <a:effectRef idx="1">
              <a:schemeClr val="accent2"/>
            </a:effectRef>
            <a:fontRef idx="minor">
              <a:schemeClr val="dk1"/>
            </a:fontRef>
          </p:style>
          <p:txBody>
            <a:bodyPr lIns="91440" tIns="45720" rIns="91440" bIns="45720" anchor="ctr">
              <a:normAutofit/>
            </a:bodyPr>
            <a:lstStyle>
              <a:lvl1pPr marL="342900" indent="-342900" algn="l" rtl="0" eaLnBrk="1" latinLnBrk="0" hangingPunct="1">
                <a:spcBef>
                  <a:spcPts val="0"/>
                </a:spcBef>
                <a:spcAft>
                  <a:spcPts val="1000"/>
                </a:spcAft>
                <a:buClr>
                  <a:schemeClr val="accent1"/>
                </a:buClr>
                <a:buSzPct val="70000"/>
                <a:buFont typeface="Wingdings 2"/>
                <a:buChar char=""/>
                <a:defRPr kumimoji="0" sz="3200" kern="1200">
                  <a:solidFill>
                    <a:schemeClr val="dk1"/>
                  </a:solidFill>
                  <a:latin typeface="+mn-lt"/>
                  <a:ea typeface="+mn-ea"/>
                  <a:cs typeface="+mn-cs"/>
                </a:defRPr>
              </a:lvl1pPr>
              <a:lvl2pPr marL="640080" indent="-228600" algn="l" rtl="0" eaLnBrk="1" latinLnBrk="0" hangingPunct="1">
                <a:spcBef>
                  <a:spcPts val="400"/>
                </a:spcBef>
                <a:spcAft>
                  <a:spcPts val="1000"/>
                </a:spcAft>
                <a:buClr>
                  <a:schemeClr val="accent2"/>
                </a:buClr>
                <a:buSzPct val="90000"/>
                <a:buFontTx/>
                <a:buChar char="•"/>
                <a:defRPr kumimoji="0" sz="2800" kern="1200">
                  <a:solidFill>
                    <a:schemeClr val="dk1"/>
                  </a:solidFill>
                  <a:latin typeface="+mn-lt"/>
                  <a:ea typeface="+mn-ea"/>
                  <a:cs typeface="+mn-cs"/>
                </a:defRPr>
              </a:lvl2pPr>
              <a:lvl3pPr marL="822960" indent="-192024" algn="l" rtl="0" eaLnBrk="1" latinLnBrk="0" hangingPunct="1">
                <a:spcBef>
                  <a:spcPts val="400"/>
                </a:spcBef>
                <a:spcAft>
                  <a:spcPts val="1000"/>
                </a:spcAft>
                <a:buClr>
                  <a:schemeClr val="accent3"/>
                </a:buClr>
                <a:buSzPct val="100000"/>
                <a:buFont typeface="Wingdings 2"/>
                <a:buChar char=""/>
                <a:defRPr kumimoji="0" sz="2300" kern="1200">
                  <a:solidFill>
                    <a:schemeClr val="dk1"/>
                  </a:solidFill>
                  <a:latin typeface="+mn-lt"/>
                  <a:ea typeface="+mn-ea"/>
                  <a:cs typeface="+mn-cs"/>
                </a:defRPr>
              </a:lvl3pPr>
              <a:lvl4pPr marL="1005840" indent="-182880" algn="l" rtl="0" eaLnBrk="1" latinLnBrk="0" hangingPunct="1">
                <a:spcBef>
                  <a:spcPts val="400"/>
                </a:spcBef>
                <a:spcAft>
                  <a:spcPts val="1000"/>
                </a:spcAft>
                <a:buClr>
                  <a:schemeClr val="accent3"/>
                </a:buClr>
                <a:buSzPct val="100000"/>
                <a:buFont typeface="Wingdings 2"/>
                <a:buChar char=""/>
                <a:defRPr kumimoji="0" sz="2000" kern="1200">
                  <a:solidFill>
                    <a:schemeClr val="dk1"/>
                  </a:solidFill>
                  <a:latin typeface="+mn-lt"/>
                  <a:ea typeface="+mn-ea"/>
                  <a:cs typeface="+mn-cs"/>
                </a:defRPr>
              </a:lvl4pPr>
              <a:lvl5pPr marL="1188720" indent="-182880" algn="l" rtl="0" eaLnBrk="1" latinLnBrk="0" hangingPunct="1">
                <a:spcBef>
                  <a:spcPts val="400"/>
                </a:spcBef>
                <a:spcAft>
                  <a:spcPts val="1000"/>
                </a:spcAft>
                <a:buClr>
                  <a:schemeClr val="accent3"/>
                </a:buClr>
                <a:buSzPct val="100000"/>
                <a:buFont typeface="Wingdings 2"/>
                <a:buChar char=""/>
                <a:defRPr kumimoji="0" sz="1900" kern="1200">
                  <a:solidFill>
                    <a:schemeClr val="dk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dk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9pPr>
              <a:extLst/>
            </a:lstStyle>
            <a:p>
              <a:pPr marL="0" indent="0">
                <a:buFont typeface="Wingdings 2"/>
                <a:buNone/>
              </a:pPr>
              <a:r>
                <a:rPr lang="en-US"/>
                <a:t>	</a:t>
              </a:r>
              <a:r>
                <a:rPr lang="en-US" sz="2800">
                  <a:solidFill>
                    <a:schemeClr val="bg1"/>
                  </a:solidFill>
                </a:rPr>
                <a:t>How long is a monitoring site?</a:t>
              </a:r>
            </a:p>
          </p:txBody>
        </p:sp>
        <p:sp>
          <p:nvSpPr>
            <p:cNvPr id="15" name="Oval 14"/>
            <p:cNvSpPr/>
            <p:nvPr/>
          </p:nvSpPr>
          <p:spPr>
            <a:xfrm>
              <a:off x="458172" y="1531424"/>
              <a:ext cx="822960" cy="822960"/>
            </a:xfrm>
            <a:prstGeom prst="ellipse">
              <a:avLst/>
            </a:prstGeom>
            <a:blipFill dpi="0" rotWithShape="1">
              <a:blip r:embed="rId6"/>
              <a:srcRect/>
              <a:stretch>
                <a:fillRect/>
              </a:stretch>
            </a:blip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p:cNvSpPr/>
          <p:nvPr/>
        </p:nvSpPr>
        <p:spPr>
          <a:xfrm>
            <a:off x="505403" y="2659543"/>
            <a:ext cx="822960" cy="822960"/>
          </a:xfrm>
          <a:prstGeom prst="ellipse">
            <a:avLst/>
          </a:prstGeom>
          <a:blipFill dpi="0" rotWithShape="1">
            <a:blip r:embed="rId7"/>
            <a:srcRect/>
            <a:stretch>
              <a:fillRect/>
            </a:stretch>
          </a:blip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05403" y="3788938"/>
            <a:ext cx="822960" cy="822960"/>
          </a:xfrm>
          <a:prstGeom prst="ellipse">
            <a:avLst/>
          </a:prstGeom>
          <a:blipFill dpi="0" rotWithShape="1">
            <a:blip r:embed="rId8"/>
            <a:srcRect/>
            <a:stretch>
              <a:fillRect/>
            </a:stretch>
          </a:blip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458172" y="4920017"/>
            <a:ext cx="822960" cy="822960"/>
          </a:xfrm>
          <a:prstGeom prst="ellipse">
            <a:avLst/>
          </a:prstGeom>
          <a:blipFill dpi="0" rotWithShape="1">
            <a:blip r:embed="rId9"/>
            <a:srcRect/>
            <a:stretch>
              <a:fillRect/>
            </a:stretch>
          </a:blip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3">
                  <p14:trim st="500" end="856.2585"/>
                </p14:media>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1372845"/>
      </p:ext>
    </p:extLst>
  </p:cSld>
  <p:clrMapOvr>
    <a:masterClrMapping/>
  </p:clrMapOvr>
  <mc:AlternateContent xmlns:mc="http://schemas.openxmlformats.org/markup-compatibility/2006" xmlns:p14="http://schemas.microsoft.com/office/powerpoint/2010/main">
    <mc:Choice Requires="p14">
      <p:transition spd="slow" p14:dur="2000" advTm="132764"/>
    </mc:Choice>
    <mc:Fallback xmlns="">
      <p:transition spd="slow" advTm="132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7"/>
                </p:tgtEl>
              </p:cMediaNode>
            </p:audio>
          </p:childTnLst>
        </p:cTn>
      </p:par>
    </p:tnLst>
    <p:bldLst>
      <p:bldP spid="8" grpId="0" animBg="1"/>
      <p:bldP spid="11" grpId="0" animBg="1"/>
      <p:bldP spid="13" grpId="0" animBg="1"/>
      <p:bldP spid="20" grpId="0" animBg="1"/>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3A1D4D-66F6-BBD1-B99D-613EA41D7C4F}"/>
              </a:ext>
            </a:extLst>
          </p:cNvPr>
          <p:cNvSpPr>
            <a:spLocks noGrp="1"/>
          </p:cNvSpPr>
          <p:nvPr>
            <p:ph type="title"/>
          </p:nvPr>
        </p:nvSpPr>
        <p:spPr/>
        <p:txBody>
          <a:bodyPr/>
          <a:lstStyle/>
          <a:p>
            <a:r>
              <a:rPr lang="en-US" dirty="0"/>
              <a:t>Contact us</a:t>
            </a:r>
          </a:p>
        </p:txBody>
      </p:sp>
      <p:sp>
        <p:nvSpPr>
          <p:cNvPr id="7" name="Content Placeholder 6">
            <a:extLst>
              <a:ext uri="{FF2B5EF4-FFF2-40B4-BE49-F238E27FC236}">
                <a16:creationId xmlns:a16="http://schemas.microsoft.com/office/drawing/2014/main" id="{0A55C195-2707-CC9D-ABF2-83ECE8B9567E}"/>
              </a:ext>
            </a:extLst>
          </p:cNvPr>
          <p:cNvSpPr>
            <a:spLocks noGrp="1"/>
          </p:cNvSpPr>
          <p:nvPr>
            <p:ph idx="1"/>
          </p:nvPr>
        </p:nvSpPr>
        <p:spPr>
          <a:xfrm>
            <a:off x="1365633" y="1699708"/>
            <a:ext cx="7321168" cy="4410636"/>
          </a:xfrm>
        </p:spPr>
        <p:txBody>
          <a:bodyPr>
            <a:noAutofit/>
          </a:bodyPr>
          <a:lstStyle/>
          <a:p>
            <a:pPr marL="0" indent="0">
              <a:lnSpc>
                <a:spcPct val="150000"/>
              </a:lnSpc>
              <a:spcAft>
                <a:spcPts val="0"/>
              </a:spcAft>
              <a:buNone/>
            </a:pPr>
            <a:r>
              <a:rPr lang="en-US" sz="3200" dirty="0">
                <a:hlinkClick r:id="rId5">
                  <a:extLst>
                    <a:ext uri="{A12FA001-AC4F-418D-AE19-62706E023703}">
                      <ahyp:hlinkClr xmlns:ahyp="http://schemas.microsoft.com/office/drawing/2018/hyperlinkcolor" val="tx"/>
                    </a:ext>
                  </a:extLst>
                </a:hlinkClick>
              </a:rPr>
              <a:t>mostreamteam.org</a:t>
            </a:r>
            <a:endParaRPr lang="en-US" sz="3200" dirty="0"/>
          </a:p>
          <a:p>
            <a:pPr marL="0" indent="0">
              <a:lnSpc>
                <a:spcPct val="150000"/>
              </a:lnSpc>
              <a:spcAft>
                <a:spcPts val="0"/>
              </a:spcAft>
              <a:buNone/>
            </a:pPr>
            <a:r>
              <a:rPr lang="en-US" sz="3200" dirty="0">
                <a:hlinkClick r:id="rId6">
                  <a:extLst>
                    <a:ext uri="{A12FA001-AC4F-418D-AE19-62706E023703}">
                      <ahyp:hlinkClr xmlns:ahyp="http://schemas.microsoft.com/office/drawing/2018/hyperlinkcolor" val="tx"/>
                    </a:ext>
                  </a:extLst>
                </a:hlinkClick>
              </a:rPr>
              <a:t>Streamteam@dnr.mo.gov</a:t>
            </a:r>
            <a:endParaRPr lang="en-US" sz="3200" dirty="0"/>
          </a:p>
          <a:p>
            <a:pPr marL="0" indent="0">
              <a:lnSpc>
                <a:spcPct val="150000"/>
              </a:lnSpc>
              <a:spcAft>
                <a:spcPts val="0"/>
              </a:spcAft>
              <a:buNone/>
            </a:pPr>
            <a:r>
              <a:rPr lang="en-US" sz="3200" dirty="0">
                <a:hlinkClick r:id="rId7">
                  <a:extLst>
                    <a:ext uri="{A12FA001-AC4F-418D-AE19-62706E023703}">
                      <ahyp:hlinkClr xmlns:ahyp="http://schemas.microsoft.com/office/drawing/2018/hyperlinkcolor" val="tx"/>
                    </a:ext>
                  </a:extLst>
                </a:hlinkClick>
              </a:rPr>
              <a:t>Streamteam@mdc.mo.gov</a:t>
            </a:r>
            <a:endParaRPr lang="en-US" sz="3200" dirty="0"/>
          </a:p>
          <a:p>
            <a:pPr marL="0" indent="0">
              <a:lnSpc>
                <a:spcPct val="150000"/>
              </a:lnSpc>
              <a:spcAft>
                <a:spcPts val="0"/>
              </a:spcAft>
              <a:buNone/>
            </a:pPr>
            <a:r>
              <a:rPr lang="en-US" sz="3200" dirty="0">
                <a:hlinkClick r:id="rId8">
                  <a:extLst>
                    <a:ext uri="{A12FA001-AC4F-418D-AE19-62706E023703}">
                      <ahyp:hlinkClr xmlns:ahyp="http://schemas.microsoft.com/office/drawing/2018/hyperlinkcolor" val="tx"/>
                    </a:ext>
                  </a:extLst>
                </a:hlinkClick>
              </a:rPr>
              <a:t>y</a:t>
            </a:r>
            <a:r>
              <a:rPr lang="en-US" sz="3200" dirty="0">
                <a:hlinkClick r:id="rId9">
                  <a:extLst>
                    <a:ext uri="{A12FA001-AC4F-418D-AE19-62706E023703}">
                      <ahyp:hlinkClr xmlns:ahyp="http://schemas.microsoft.com/office/drawing/2018/hyperlinkcolor" val="tx"/>
                    </a:ext>
                  </a:extLst>
                </a:hlinkClick>
              </a:rPr>
              <a:t>outube.com/@MissouriStreamTeam</a:t>
            </a:r>
            <a:r>
              <a:rPr lang="en-US" sz="3200" dirty="0"/>
              <a:t> </a:t>
            </a:r>
          </a:p>
          <a:p>
            <a:pPr marL="0" indent="0">
              <a:lnSpc>
                <a:spcPct val="150000"/>
              </a:lnSpc>
              <a:spcAft>
                <a:spcPts val="0"/>
              </a:spcAft>
              <a:buNone/>
            </a:pPr>
            <a:r>
              <a:rPr lang="en-US" sz="3200" dirty="0">
                <a:hlinkClick r:id="rId10">
                  <a:extLst>
                    <a:ext uri="{A12FA001-AC4F-418D-AE19-62706E023703}">
                      <ahyp:hlinkClr xmlns:ahyp="http://schemas.microsoft.com/office/drawing/2018/hyperlinkcolor" val="tx"/>
                    </a:ext>
                  </a:extLst>
                </a:hlinkClick>
              </a:rPr>
              <a:t>facebook.com/</a:t>
            </a:r>
            <a:r>
              <a:rPr lang="en-US" sz="3200" dirty="0" err="1">
                <a:hlinkClick r:id="rId10">
                  <a:extLst>
                    <a:ext uri="{A12FA001-AC4F-418D-AE19-62706E023703}">
                      <ahyp:hlinkClr xmlns:ahyp="http://schemas.microsoft.com/office/drawing/2018/hyperlinkcolor" val="tx"/>
                    </a:ext>
                  </a:extLst>
                </a:hlinkClick>
              </a:rPr>
              <a:t>mostreamteams</a:t>
            </a:r>
            <a:r>
              <a:rPr lang="en-US" sz="3200" dirty="0">
                <a:hlinkClick r:id="rId10">
                  <a:extLst>
                    <a:ext uri="{A12FA001-AC4F-418D-AE19-62706E023703}">
                      <ahyp:hlinkClr xmlns:ahyp="http://schemas.microsoft.com/office/drawing/2018/hyperlinkcolor" val="tx"/>
                    </a:ext>
                  </a:extLst>
                </a:hlinkClick>
              </a:rPr>
              <a:t>/</a:t>
            </a:r>
            <a:r>
              <a:rPr lang="en-US" sz="3200" dirty="0"/>
              <a:t> </a:t>
            </a:r>
          </a:p>
          <a:p>
            <a:pPr marL="0" indent="0">
              <a:lnSpc>
                <a:spcPct val="150000"/>
              </a:lnSpc>
              <a:spcAft>
                <a:spcPts val="0"/>
              </a:spcAft>
              <a:buNone/>
            </a:pPr>
            <a:r>
              <a:rPr lang="en-US" sz="3200" dirty="0"/>
              <a:t>800-781-1989</a:t>
            </a:r>
          </a:p>
          <a:p>
            <a:pPr marL="0" indent="0">
              <a:lnSpc>
                <a:spcPct val="150000"/>
              </a:lnSpc>
              <a:spcAft>
                <a:spcPts val="0"/>
              </a:spcAft>
              <a:buNone/>
            </a:pPr>
            <a:endParaRPr lang="en-US" sz="3200" dirty="0"/>
          </a:p>
        </p:txBody>
      </p:sp>
      <p:pic>
        <p:nvPicPr>
          <p:cNvPr id="9" name="Graphic 8" descr="Web design with solid fill">
            <a:extLst>
              <a:ext uri="{FF2B5EF4-FFF2-40B4-BE49-F238E27FC236}">
                <a16:creationId xmlns:a16="http://schemas.microsoft.com/office/drawing/2014/main" id="{16675340-A10F-9244-C54C-4B0251D9F6B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6993" y="1909942"/>
            <a:ext cx="548640" cy="548640"/>
          </a:xfrm>
          <a:prstGeom prst="rect">
            <a:avLst/>
          </a:prstGeom>
        </p:spPr>
      </p:pic>
      <p:pic>
        <p:nvPicPr>
          <p:cNvPr id="11" name="Graphic 10" descr="Email with solid fill">
            <a:extLst>
              <a:ext uri="{FF2B5EF4-FFF2-40B4-BE49-F238E27FC236}">
                <a16:creationId xmlns:a16="http://schemas.microsoft.com/office/drawing/2014/main" id="{2CBF02DD-1E39-4239-96F3-56EA4296396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993" y="3290643"/>
            <a:ext cx="548640" cy="548640"/>
          </a:xfrm>
          <a:prstGeom prst="rect">
            <a:avLst/>
          </a:prstGeom>
        </p:spPr>
      </p:pic>
      <p:pic>
        <p:nvPicPr>
          <p:cNvPr id="12" name="Graphic 11" descr="Email with solid fill">
            <a:extLst>
              <a:ext uri="{FF2B5EF4-FFF2-40B4-BE49-F238E27FC236}">
                <a16:creationId xmlns:a16="http://schemas.microsoft.com/office/drawing/2014/main" id="{ACD33079-97AD-6B28-CEC3-419DAF9C8A9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993" y="2567313"/>
            <a:ext cx="548640" cy="548640"/>
          </a:xfrm>
          <a:prstGeom prst="rect">
            <a:avLst/>
          </a:prstGeom>
        </p:spPr>
      </p:pic>
      <p:pic>
        <p:nvPicPr>
          <p:cNvPr id="14" name="Graphic 13" descr="Phone Vibration with solid fill">
            <a:extLst>
              <a:ext uri="{FF2B5EF4-FFF2-40B4-BE49-F238E27FC236}">
                <a16:creationId xmlns:a16="http://schemas.microsoft.com/office/drawing/2014/main" id="{EAC67B96-7B9C-2B69-AC64-125B6BF98AB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16993" y="5561704"/>
            <a:ext cx="548640" cy="548640"/>
          </a:xfrm>
          <a:prstGeom prst="rect">
            <a:avLst/>
          </a:prstGeom>
        </p:spPr>
      </p:pic>
      <p:pic>
        <p:nvPicPr>
          <p:cNvPr id="16" name="Graphic 15" descr="Presentation with media with solid fill">
            <a:extLst>
              <a:ext uri="{FF2B5EF4-FFF2-40B4-BE49-F238E27FC236}">
                <a16:creationId xmlns:a16="http://schemas.microsoft.com/office/drawing/2014/main" id="{AA787E75-F44E-872C-9209-C2CA5567E56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16993" y="4142455"/>
            <a:ext cx="548640" cy="548640"/>
          </a:xfrm>
          <a:prstGeom prst="rect">
            <a:avLst/>
          </a:prstGeom>
        </p:spPr>
      </p:pic>
      <p:pic>
        <p:nvPicPr>
          <p:cNvPr id="3" name="Graphic 2" descr="Online Network with solid fill">
            <a:extLst>
              <a:ext uri="{FF2B5EF4-FFF2-40B4-BE49-F238E27FC236}">
                <a16:creationId xmlns:a16="http://schemas.microsoft.com/office/drawing/2014/main" id="{8B41E55D-E40D-388B-9F6A-7276F207B48C}"/>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6993" y="4852079"/>
            <a:ext cx="548640" cy="548640"/>
          </a:xfrm>
          <a:prstGeom prst="rect">
            <a:avLst/>
          </a:prstGeom>
        </p:spPr>
      </p:pic>
      <p:pic>
        <p:nvPicPr>
          <p:cNvPr id="2" name="Audio 1">
            <a:hlinkClick r:id="" action="ppaction://media"/>
          </p:cNvPr>
          <p:cNvPicPr>
            <a:picLocks noChangeAspect="1"/>
          </p:cNvPicPr>
          <p:nvPr>
            <a:audioFile r:link="rId1"/>
            <p:extLst>
              <p:ext uri="{DAA4B4D4-6D71-4841-9C94-3DE7FCFB9230}">
                <p14:media xmlns:p14="http://schemas.microsoft.com/office/powerpoint/2010/main" r:embed="rId2">
                  <p14:trim st="2570"/>
                </p14:media>
              </p:ext>
            </p:extLst>
          </p:nvPr>
        </p:nvPicPr>
        <p:blipFill>
          <a:blip r:embed="rId2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1919015"/>
      </p:ext>
    </p:extLst>
  </p:cSld>
  <p:clrMapOvr>
    <a:masterClrMapping/>
  </p:clrMapOvr>
  <mc:AlternateContent xmlns:mc="http://schemas.openxmlformats.org/markup-compatibility/2006" xmlns:p14="http://schemas.microsoft.com/office/powerpoint/2010/main">
    <mc:Choice Requires="p14">
      <p:transition spd="slow" p14:dur="2000" advTm="13432"/>
    </mc:Choice>
    <mc:Fallback xmlns="">
      <p:transition spd="slow" advTm="13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CHOOSING A SITE –</a:t>
            </a:r>
            <a:br>
              <a:rPr lang="en-US"/>
            </a:br>
            <a:r>
              <a:rPr lang="en-US"/>
              <a:t>HOW DO I DECIDE?</a:t>
            </a:r>
          </a:p>
        </p:txBody>
      </p:sp>
      <p:sp>
        <p:nvSpPr>
          <p:cNvPr id="4" name="Text Placeholder 3"/>
          <p:cNvSpPr>
            <a:spLocks noGrp="1"/>
          </p:cNvSpPr>
          <p:nvPr>
            <p:ph type="body" idx="1"/>
          </p:nvPr>
        </p:nvSpPr>
        <p:spPr/>
        <p:txBody>
          <a:bodyPr/>
          <a:lstStyle/>
          <a:p>
            <a:endParaRPr lang="en-US"/>
          </a:p>
        </p:txBody>
      </p:sp>
      <p:pic>
        <p:nvPicPr>
          <p:cNvPr id="2" name="Audio 1">
            <a:hlinkClick r:id="" action="ppaction://media"/>
          </p:cNvPr>
          <p:cNvPicPr>
            <a:picLocks noChangeAspect="1"/>
          </p:cNvPicPr>
          <p:nvPr>
            <a:audioFile r:link="rId1"/>
            <p:extLst>
              <p:ext uri="{DAA4B4D4-6D71-4841-9C94-3DE7FCFB9230}">
                <p14:media xmlns:p14="http://schemas.microsoft.com/office/powerpoint/2010/main" r:embed="rId2">
                  <p14:trim st="1463" end="1119.0408"/>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48833737"/>
      </p:ext>
    </p:extLst>
  </p:cSld>
  <p:clrMapOvr>
    <a:masterClrMapping/>
  </p:clrMapOvr>
  <mc:AlternateContent xmlns:mc="http://schemas.openxmlformats.org/markup-compatibility/2006" xmlns:p14="http://schemas.microsoft.com/office/powerpoint/2010/main">
    <mc:Choice Requires="p14">
      <p:transition spd="slow" p14:dur="2000" advTm="8694"/>
    </mc:Choice>
    <mc:Fallback xmlns="">
      <p:transition spd="slow" advTm="8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b">
            <a:normAutofit fontScale="90000"/>
            <a:scene3d>
              <a:camera prst="orthographicFront"/>
              <a:lightRig rig="soft" dir="t">
                <a:rot lat="0" lon="0" rev="2400000"/>
              </a:lightRig>
            </a:scene3d>
            <a:sp3d>
              <a:bevelT w="19050" h="12700"/>
            </a:sp3d>
          </a:bodyPr>
          <a:lstStyle/>
          <a:p>
            <a:pPr marL="54610"/>
            <a:r>
              <a:rPr lang="en-US"/>
              <a:t>Select a location </a:t>
            </a:r>
            <a:br>
              <a:rPr lang="en-US"/>
            </a:br>
            <a:r>
              <a:rPr lang="en-US"/>
              <a:t>of </a:t>
            </a:r>
            <a:r>
              <a:rPr lang="en-US" i="1"/>
              <a:t>your</a:t>
            </a:r>
            <a:r>
              <a:rPr lang="en-US"/>
              <a:t> choice</a:t>
            </a:r>
          </a:p>
        </p:txBody>
      </p:sp>
      <p:sp>
        <p:nvSpPr>
          <p:cNvPr id="3" name="Content Placeholder 2"/>
          <p:cNvSpPr>
            <a:spLocks noGrp="1"/>
          </p:cNvSpPr>
          <p:nvPr>
            <p:ph idx="1"/>
          </p:nvPr>
        </p:nvSpPr>
        <p:spPr/>
        <p:txBody>
          <a:bodyPr/>
          <a:lstStyle/>
          <a:p>
            <a:r>
              <a:rPr lang="en-US"/>
              <a:t>Learn the condition of a local stream</a:t>
            </a:r>
          </a:p>
          <a:p>
            <a:r>
              <a:rPr lang="en-US"/>
              <a:t>Favorite recreational stream</a:t>
            </a:r>
          </a:p>
          <a:p>
            <a:r>
              <a:rPr lang="en-US"/>
              <a:t>Pollution concerns</a:t>
            </a:r>
          </a:p>
          <a:p>
            <a:r>
              <a:rPr lang="en-US"/>
              <a:t>Priority for state agencies</a:t>
            </a:r>
          </a:p>
          <a:p>
            <a:r>
              <a:rPr lang="en-US"/>
              <a:t>Bridge a monitoring gap</a:t>
            </a:r>
          </a:p>
        </p:txBody>
      </p:sp>
      <p:grpSp>
        <p:nvGrpSpPr>
          <p:cNvPr id="8" name="Group 7"/>
          <p:cNvGrpSpPr/>
          <p:nvPr/>
        </p:nvGrpSpPr>
        <p:grpSpPr>
          <a:xfrm>
            <a:off x="461106" y="6078828"/>
            <a:ext cx="8000314" cy="474372"/>
            <a:chOff x="461106" y="6172200"/>
            <a:chExt cx="5377234" cy="381000"/>
          </a:xfrm>
        </p:grpSpPr>
        <p:sp>
          <p:nvSpPr>
            <p:cNvPr id="9" name="Freeform 8"/>
            <p:cNvSpPr/>
            <p:nvPr/>
          </p:nvSpPr>
          <p:spPr>
            <a:xfrm>
              <a:off x="461106"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Choosing Your Site</a:t>
              </a:r>
            </a:p>
          </p:txBody>
        </p:sp>
        <p:sp>
          <p:nvSpPr>
            <p:cNvPr id="10" name="Freeform 9"/>
            <p:cNvSpPr/>
            <p:nvPr/>
          </p:nvSpPr>
          <p:spPr>
            <a:xfrm>
              <a:off x="1769082"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a:solidFill>
                    <a:schemeClr val="bg1"/>
                  </a:solidFill>
                </a:rPr>
                <a:t>Factors to Consider</a:t>
              </a:r>
              <a:endParaRPr lang="en-US" sz="1100" kern="1200">
                <a:solidFill>
                  <a:schemeClr val="bg1"/>
                </a:solidFill>
              </a:endParaRPr>
            </a:p>
          </p:txBody>
        </p:sp>
        <p:sp>
          <p:nvSpPr>
            <p:cNvPr id="11" name="Freeform 10"/>
            <p:cNvSpPr/>
            <p:nvPr/>
          </p:nvSpPr>
          <p:spPr>
            <a:xfrm>
              <a:off x="3077058"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Location Identification</a:t>
              </a:r>
            </a:p>
          </p:txBody>
        </p:sp>
        <p:sp>
          <p:nvSpPr>
            <p:cNvPr id="12" name="Freeform 11"/>
            <p:cNvSpPr/>
            <p:nvPr/>
          </p:nvSpPr>
          <p:spPr>
            <a:xfrm>
              <a:off x="4385034"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algn="ctr" defTabSz="444500">
                <a:spcBef>
                  <a:spcPct val="0"/>
                </a:spcBef>
              </a:pPr>
              <a:r>
                <a:rPr lang="en-US" sz="1100"/>
                <a:t>Data Sheet Headers</a:t>
              </a:r>
            </a:p>
          </p:txBody>
        </p:sp>
      </p:gr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2700"/>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32131613"/>
      </p:ext>
    </p:extLst>
  </p:cSld>
  <p:clrMapOvr>
    <a:masterClrMapping/>
  </p:clrMapOvr>
  <mc:AlternateContent xmlns:mc="http://schemas.openxmlformats.org/markup-compatibility/2006" xmlns:p14="http://schemas.microsoft.com/office/powerpoint/2010/main">
    <mc:Choice Requires="p14">
      <p:transition spd="slow" p14:dur="2000" advTm="217427"/>
    </mc:Choice>
    <mc:Fallback xmlns="">
      <p:transition spd="slow" advTm="217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interactive-map-screenshot.2021.png">
            <a:extLst>
              <a:ext uri="{FF2B5EF4-FFF2-40B4-BE49-F238E27FC236}">
                <a16:creationId xmlns:a16="http://schemas.microsoft.com/office/drawing/2014/main" id="{48A7D5F2-6AB3-4BBD-88B0-F23B31871EAA}"/>
              </a:ext>
            </a:extLst>
          </p:cNvPr>
          <p:cNvPicPr>
            <a:picLocks noChangeAspect="1"/>
          </p:cNvPicPr>
          <p:nvPr/>
        </p:nvPicPr>
        <p:blipFill>
          <a:blip r:embed="rId5"/>
          <a:stretch>
            <a:fillRect/>
          </a:stretch>
        </p:blipFill>
        <p:spPr>
          <a:xfrm>
            <a:off x="2549973" y="1483986"/>
            <a:ext cx="4044054" cy="4339241"/>
          </a:xfrm>
          <a:prstGeom prst="rect">
            <a:avLst/>
          </a:prstGeom>
        </p:spPr>
      </p:pic>
      <p:sp>
        <p:nvSpPr>
          <p:cNvPr id="2" name="Title 1"/>
          <p:cNvSpPr>
            <a:spLocks noGrp="1"/>
          </p:cNvSpPr>
          <p:nvPr>
            <p:ph type="title"/>
          </p:nvPr>
        </p:nvSpPr>
        <p:spPr/>
        <p:txBody>
          <a:bodyPr>
            <a:normAutofit/>
          </a:bodyPr>
          <a:lstStyle/>
          <a:p>
            <a:r>
              <a:rPr lang="en-US"/>
              <a:t>Find a Monitoring Gap</a:t>
            </a:r>
          </a:p>
        </p:txBody>
      </p:sp>
      <p:grpSp>
        <p:nvGrpSpPr>
          <p:cNvPr id="10" name="Group 9"/>
          <p:cNvGrpSpPr/>
          <p:nvPr/>
        </p:nvGrpSpPr>
        <p:grpSpPr>
          <a:xfrm>
            <a:off x="461106" y="6078828"/>
            <a:ext cx="8000312" cy="474372"/>
            <a:chOff x="461106" y="6172200"/>
            <a:chExt cx="5377234" cy="381000"/>
          </a:xfrm>
        </p:grpSpPr>
        <p:sp>
          <p:nvSpPr>
            <p:cNvPr id="11" name="Freeform 10"/>
            <p:cNvSpPr/>
            <p:nvPr/>
          </p:nvSpPr>
          <p:spPr>
            <a:xfrm>
              <a:off x="461106"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Choosing Your Site</a:t>
              </a:r>
            </a:p>
          </p:txBody>
        </p:sp>
        <p:sp>
          <p:nvSpPr>
            <p:cNvPr id="12" name="Freeform 11"/>
            <p:cNvSpPr/>
            <p:nvPr/>
          </p:nvSpPr>
          <p:spPr>
            <a:xfrm>
              <a:off x="1769082"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a:solidFill>
                    <a:schemeClr val="bg1"/>
                  </a:solidFill>
                </a:rPr>
                <a:t>Factors to Consider</a:t>
              </a:r>
              <a:endParaRPr lang="en-US" sz="1100" kern="1200">
                <a:solidFill>
                  <a:schemeClr val="bg1"/>
                </a:solidFill>
              </a:endParaRPr>
            </a:p>
          </p:txBody>
        </p:sp>
        <p:sp>
          <p:nvSpPr>
            <p:cNvPr id="13" name="Freeform 12"/>
            <p:cNvSpPr/>
            <p:nvPr/>
          </p:nvSpPr>
          <p:spPr>
            <a:xfrm>
              <a:off x="3077058"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Location Identification</a:t>
              </a:r>
            </a:p>
          </p:txBody>
        </p:sp>
        <p:sp>
          <p:nvSpPr>
            <p:cNvPr id="14" name="Freeform 13"/>
            <p:cNvSpPr/>
            <p:nvPr/>
          </p:nvSpPr>
          <p:spPr>
            <a:xfrm>
              <a:off x="4385034"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algn="ctr" defTabSz="444500">
                <a:spcBef>
                  <a:spcPct val="0"/>
                </a:spcBef>
              </a:pPr>
              <a:r>
                <a:rPr lang="en-US" sz="1100"/>
                <a:t>Data Sheet Headers</a:t>
              </a:r>
            </a:p>
          </p:txBody>
        </p:sp>
      </p:grpSp>
      <p:sp>
        <p:nvSpPr>
          <p:cNvPr id="7" name="TextBox 6"/>
          <p:cNvSpPr txBox="1"/>
          <p:nvPr/>
        </p:nvSpPr>
        <p:spPr>
          <a:xfrm>
            <a:off x="6721475" y="1806512"/>
            <a:ext cx="1848678" cy="1169551"/>
          </a:xfrm>
          <a:prstGeom prst="rect">
            <a:avLst/>
          </a:prstGeom>
          <a:noFill/>
        </p:spPr>
        <p:txBody>
          <a:bodyPr wrap="square" lIns="91440" tIns="45720" rIns="91440" bIns="45720" rtlCol="0" anchor="t">
            <a:spAutoFit/>
          </a:bodyPr>
          <a:lstStyle/>
          <a:p>
            <a:r>
              <a:rPr lang="en-US" sz="1400">
                <a:ea typeface="+mn-lt"/>
                <a:cs typeface="+mn-lt"/>
              </a:rPr>
              <a:t>https://experience.arcgis.com/experience/ffacfa441aec4a9ca783c0a2b5691d93/?draft=true</a:t>
            </a:r>
            <a:endParaRPr lang="en-US">
              <a:ea typeface="+mn-lt"/>
              <a:cs typeface="+mn-lt"/>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58479469"/>
      </p:ext>
    </p:extLst>
  </p:cSld>
  <p:clrMapOvr>
    <a:masterClrMapping/>
  </p:clrMapOvr>
  <mc:AlternateContent xmlns:mc="http://schemas.openxmlformats.org/markup-compatibility/2006" xmlns:p14="http://schemas.microsoft.com/office/powerpoint/2010/main">
    <mc:Choice Requires="p14">
      <p:transition spd="slow" p14:dur="2000" advTm="119029"/>
    </mc:Choice>
    <mc:Fallback xmlns="">
      <p:transition spd="slow" advTm="119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Factors to consider</a:t>
            </a:r>
          </a:p>
        </p:txBody>
      </p:sp>
      <p:sp>
        <p:nvSpPr>
          <p:cNvPr id="4" name="Text Placeholder 3"/>
          <p:cNvSpPr>
            <a:spLocks noGrp="1"/>
          </p:cNvSpPr>
          <p:nvPr>
            <p:ph type="body" idx="1"/>
          </p:nvPr>
        </p:nvSpPr>
        <p:spPr/>
        <p:txBody>
          <a:bodyPr/>
          <a:lstStyle/>
          <a:p>
            <a:endParaRPr lang="en-US"/>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2179" end="1432.6349"/>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24705848"/>
      </p:ext>
    </p:extLst>
  </p:cSld>
  <p:clrMapOvr>
    <a:masterClrMapping/>
  </p:clrMapOvr>
  <mc:AlternateContent xmlns:mc="http://schemas.openxmlformats.org/markup-compatibility/2006" xmlns:p14="http://schemas.microsoft.com/office/powerpoint/2010/main">
    <mc:Choice Requires="p14">
      <p:transition spd="slow" p14:dur="2000" advTm="11711"/>
    </mc:Choice>
    <mc:Fallback xmlns="">
      <p:transition spd="slow" advTm="11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6159500" y="1605621"/>
            <a:ext cx="1706563" cy="5238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r>
              <a:rPr lang="en-US" sz="2800">
                <a:solidFill>
                  <a:srgbClr val="FFC000"/>
                </a:solidFill>
                <a:latin typeface="Arial" charset="0"/>
              </a:rPr>
              <a:t>Perennial</a:t>
            </a:r>
            <a:endParaRPr lang="en-US" sz="2400">
              <a:solidFill>
                <a:srgbClr val="FFC000"/>
              </a:solidFill>
              <a:latin typeface="Arial" charset="0"/>
            </a:endParaRPr>
          </a:p>
        </p:txBody>
      </p:sp>
      <p:sp>
        <p:nvSpPr>
          <p:cNvPr id="3" name="Freeform 2"/>
          <p:cNvSpPr>
            <a:spLocks/>
          </p:cNvSpPr>
          <p:nvPr/>
        </p:nvSpPr>
        <p:spPr bwMode="auto">
          <a:xfrm>
            <a:off x="685800" y="2037421"/>
            <a:ext cx="7723188" cy="3449638"/>
          </a:xfrm>
          <a:custGeom>
            <a:avLst/>
            <a:gdLst>
              <a:gd name="T0" fmla="*/ 0 w 4865"/>
              <a:gd name="T1" fmla="*/ 0 h 2154"/>
              <a:gd name="T2" fmla="*/ 2147483647 w 4865"/>
              <a:gd name="T3" fmla="*/ 2147483647 h 2154"/>
              <a:gd name="T4" fmla="*/ 2147483647 w 4865"/>
              <a:gd name="T5" fmla="*/ 2147483647 h 2154"/>
              <a:gd name="T6" fmla="*/ 2147483647 w 4865"/>
              <a:gd name="T7" fmla="*/ 2147483647 h 2154"/>
              <a:gd name="T8" fmla="*/ 0 w 4865"/>
              <a:gd name="T9" fmla="*/ 0 h 2154"/>
              <a:gd name="T10" fmla="*/ 0 60000 65536"/>
              <a:gd name="T11" fmla="*/ 0 60000 65536"/>
              <a:gd name="T12" fmla="*/ 0 60000 65536"/>
              <a:gd name="T13" fmla="*/ 0 60000 65536"/>
              <a:gd name="T14" fmla="*/ 0 60000 65536"/>
              <a:gd name="T15" fmla="*/ 0 w 4865"/>
              <a:gd name="T16" fmla="*/ 0 h 2154"/>
              <a:gd name="T17" fmla="*/ 4865 w 4865"/>
              <a:gd name="T18" fmla="*/ 2154 h 2154"/>
            </a:gdLst>
            <a:ahLst/>
            <a:cxnLst>
              <a:cxn ang="T10">
                <a:pos x="T0" y="T1"/>
              </a:cxn>
              <a:cxn ang="T11">
                <a:pos x="T2" y="T3"/>
              </a:cxn>
              <a:cxn ang="T12">
                <a:pos x="T4" y="T5"/>
              </a:cxn>
              <a:cxn ang="T13">
                <a:pos x="T6" y="T7"/>
              </a:cxn>
              <a:cxn ang="T14">
                <a:pos x="T8" y="T9"/>
              </a:cxn>
            </a:cxnLst>
            <a:rect l="T15" t="T16" r="T17" b="T18"/>
            <a:pathLst>
              <a:path w="4865" h="2154">
                <a:moveTo>
                  <a:pt x="0" y="0"/>
                </a:moveTo>
                <a:lnTo>
                  <a:pt x="1" y="2154"/>
                </a:lnTo>
                <a:lnTo>
                  <a:pt x="4865" y="2154"/>
                </a:lnTo>
                <a:lnTo>
                  <a:pt x="4854" y="579"/>
                </a:lnTo>
                <a:lnTo>
                  <a:pt x="0" y="0"/>
                </a:lnTo>
                <a:close/>
              </a:path>
            </a:pathLst>
          </a:custGeom>
          <a:solidFill>
            <a:srgbClr val="99CCFF">
              <a:alpha val="7450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 name="Freeform 3"/>
          <p:cNvSpPr>
            <a:spLocks/>
          </p:cNvSpPr>
          <p:nvPr/>
        </p:nvSpPr>
        <p:spPr bwMode="auto">
          <a:xfrm>
            <a:off x="673100" y="1138896"/>
            <a:ext cx="7735888" cy="4902200"/>
          </a:xfrm>
          <a:custGeom>
            <a:avLst/>
            <a:gdLst>
              <a:gd name="T0" fmla="*/ 0 w 4873"/>
              <a:gd name="T1" fmla="*/ 0 h 2731"/>
              <a:gd name="T2" fmla="*/ 0 w 4873"/>
              <a:gd name="T3" fmla="*/ 2147483647 h 2731"/>
              <a:gd name="T4" fmla="*/ 2147483647 w 4873"/>
              <a:gd name="T5" fmla="*/ 2147483647 h 2731"/>
              <a:gd name="T6" fmla="*/ 2147483647 w 4873"/>
              <a:gd name="T7" fmla="*/ 2147483647 h 2731"/>
              <a:gd name="T8" fmla="*/ 0 w 4873"/>
              <a:gd name="T9" fmla="*/ 0 h 2731"/>
              <a:gd name="T10" fmla="*/ 0 60000 65536"/>
              <a:gd name="T11" fmla="*/ 0 60000 65536"/>
              <a:gd name="T12" fmla="*/ 0 60000 65536"/>
              <a:gd name="T13" fmla="*/ 0 60000 65536"/>
              <a:gd name="T14" fmla="*/ 0 60000 65536"/>
              <a:gd name="T15" fmla="*/ 0 w 4873"/>
              <a:gd name="T16" fmla="*/ 0 h 2731"/>
              <a:gd name="T17" fmla="*/ 4873 w 4873"/>
              <a:gd name="T18" fmla="*/ 2731 h 2731"/>
            </a:gdLst>
            <a:ahLst/>
            <a:cxnLst>
              <a:cxn ang="T10">
                <a:pos x="T0" y="T1"/>
              </a:cxn>
              <a:cxn ang="T11">
                <a:pos x="T2" y="T3"/>
              </a:cxn>
              <a:cxn ang="T12">
                <a:pos x="T4" y="T5"/>
              </a:cxn>
              <a:cxn ang="T13">
                <a:pos x="T6" y="T7"/>
              </a:cxn>
              <a:cxn ang="T14">
                <a:pos x="T8" y="T9"/>
              </a:cxn>
            </a:cxnLst>
            <a:rect l="T15" t="T16" r="T17" b="T18"/>
            <a:pathLst>
              <a:path w="4873" h="2731">
                <a:moveTo>
                  <a:pt x="0" y="0"/>
                </a:moveTo>
                <a:lnTo>
                  <a:pt x="0" y="2731"/>
                </a:lnTo>
                <a:lnTo>
                  <a:pt x="4873" y="2731"/>
                </a:lnTo>
                <a:lnTo>
                  <a:pt x="4872" y="1432"/>
                </a:lnTo>
                <a:lnTo>
                  <a:pt x="0" y="0"/>
                </a:lnTo>
                <a:close/>
              </a:path>
            </a:pathLst>
          </a:cu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6"/>
          <p:cNvSpPr>
            <a:spLocks noChangeShapeType="1"/>
          </p:cNvSpPr>
          <p:nvPr/>
        </p:nvSpPr>
        <p:spPr bwMode="auto">
          <a:xfrm flipH="1">
            <a:off x="5930900" y="2037421"/>
            <a:ext cx="533400" cy="685800"/>
          </a:xfrm>
          <a:prstGeom prst="line">
            <a:avLst/>
          </a:prstGeom>
          <a:noFill/>
          <a:ln w="19050">
            <a:solidFill>
              <a:srgbClr val="FFC000"/>
            </a:solidFill>
            <a:round/>
            <a:headEnd/>
            <a:tailEnd type="stealth" w="lg" len="lg"/>
          </a:ln>
          <a:extLst>
            <a:ext uri="{909E8E84-426E-40DD-AFC4-6F175D3DCCD1}">
              <a14:hiddenFill xmlns:a14="http://schemas.microsoft.com/office/drawing/2010/main">
                <a:noFill/>
              </a14:hiddenFill>
            </a:ext>
          </a:extLst>
        </p:spPr>
        <p:txBody>
          <a:bodyPr/>
          <a:lstStyle/>
          <a:p>
            <a:endParaRPr lang="en-US">
              <a:solidFill>
                <a:srgbClr val="FFC000"/>
              </a:solidFill>
            </a:endParaRPr>
          </a:p>
        </p:txBody>
      </p:sp>
      <p:sp>
        <p:nvSpPr>
          <p:cNvPr id="6" name="Line 7"/>
          <p:cNvSpPr>
            <a:spLocks noChangeShapeType="1"/>
          </p:cNvSpPr>
          <p:nvPr/>
        </p:nvSpPr>
        <p:spPr bwMode="auto">
          <a:xfrm>
            <a:off x="7683500" y="2113620"/>
            <a:ext cx="725488" cy="1476375"/>
          </a:xfrm>
          <a:prstGeom prst="line">
            <a:avLst/>
          </a:prstGeom>
          <a:noFill/>
          <a:ln w="19050">
            <a:solidFill>
              <a:srgbClr val="FFC000"/>
            </a:solidFill>
            <a:round/>
            <a:headEnd/>
            <a:tailEnd type="stealth" w="lg" len="lg"/>
          </a:ln>
          <a:extLst>
            <a:ext uri="{909E8E84-426E-40DD-AFC4-6F175D3DCCD1}">
              <a14:hiddenFill xmlns:a14="http://schemas.microsoft.com/office/drawing/2010/main">
                <a:noFill/>
              </a14:hiddenFill>
            </a:ext>
          </a:extLst>
        </p:spPr>
        <p:txBody>
          <a:bodyPr/>
          <a:lstStyle/>
          <a:p>
            <a:endParaRPr lang="en-US">
              <a:solidFill>
                <a:srgbClr val="FFC000"/>
              </a:solidFill>
            </a:endParaRPr>
          </a:p>
        </p:txBody>
      </p:sp>
      <p:sp>
        <p:nvSpPr>
          <p:cNvPr id="7" name="Text Box 9"/>
          <p:cNvSpPr txBox="1">
            <a:spLocks noChangeArrowheads="1"/>
          </p:cNvSpPr>
          <p:nvPr/>
        </p:nvSpPr>
        <p:spPr bwMode="auto">
          <a:xfrm>
            <a:off x="596900" y="386421"/>
            <a:ext cx="1925638" cy="5238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r>
              <a:rPr lang="en-US" sz="2800">
                <a:solidFill>
                  <a:srgbClr val="FFC000"/>
                </a:solidFill>
                <a:latin typeface="Arial" charset="0"/>
              </a:rPr>
              <a:t>Ephemeral</a:t>
            </a:r>
            <a:endParaRPr lang="en-US" sz="2400">
              <a:solidFill>
                <a:srgbClr val="FFC000"/>
              </a:solidFill>
              <a:latin typeface="Arial" charset="0"/>
            </a:endParaRPr>
          </a:p>
        </p:txBody>
      </p:sp>
      <p:sp>
        <p:nvSpPr>
          <p:cNvPr id="8" name="Line 10"/>
          <p:cNvSpPr>
            <a:spLocks noChangeShapeType="1"/>
          </p:cNvSpPr>
          <p:nvPr/>
        </p:nvSpPr>
        <p:spPr bwMode="auto">
          <a:xfrm flipH="1">
            <a:off x="673100" y="894421"/>
            <a:ext cx="228600" cy="228600"/>
          </a:xfrm>
          <a:prstGeom prst="line">
            <a:avLst/>
          </a:prstGeom>
          <a:noFill/>
          <a:ln w="19050">
            <a:solidFill>
              <a:srgbClr val="FFC000"/>
            </a:solidFill>
            <a:round/>
            <a:headEnd/>
            <a:tailEnd type="stealth" w="lg" len="lg"/>
          </a:ln>
          <a:extLst>
            <a:ext uri="{909E8E84-426E-40DD-AFC4-6F175D3DCCD1}">
              <a14:hiddenFill xmlns:a14="http://schemas.microsoft.com/office/drawing/2010/main">
                <a:noFill/>
              </a14:hiddenFill>
            </a:ext>
          </a:extLst>
        </p:spPr>
        <p:txBody>
          <a:bodyPr/>
          <a:lstStyle/>
          <a:p>
            <a:endParaRPr lang="en-US">
              <a:solidFill>
                <a:srgbClr val="FFC000"/>
              </a:solidFill>
            </a:endParaRPr>
          </a:p>
        </p:txBody>
      </p:sp>
      <p:sp>
        <p:nvSpPr>
          <p:cNvPr id="9" name="Line 11"/>
          <p:cNvSpPr>
            <a:spLocks noChangeShapeType="1"/>
          </p:cNvSpPr>
          <p:nvPr/>
        </p:nvSpPr>
        <p:spPr bwMode="auto">
          <a:xfrm>
            <a:off x="2425700" y="894421"/>
            <a:ext cx="533400" cy="973136"/>
          </a:xfrm>
          <a:prstGeom prst="line">
            <a:avLst/>
          </a:prstGeom>
          <a:noFill/>
          <a:ln w="19050">
            <a:solidFill>
              <a:srgbClr val="FFC000"/>
            </a:solidFill>
            <a:round/>
            <a:headEnd/>
            <a:tailEnd type="stealth" w="lg" len="lg"/>
          </a:ln>
          <a:extLst>
            <a:ext uri="{909E8E84-426E-40DD-AFC4-6F175D3DCCD1}">
              <a14:hiddenFill xmlns:a14="http://schemas.microsoft.com/office/drawing/2010/main">
                <a:noFill/>
              </a14:hiddenFill>
            </a:ext>
          </a:extLst>
        </p:spPr>
        <p:txBody>
          <a:bodyPr/>
          <a:lstStyle/>
          <a:p>
            <a:endParaRPr lang="en-US">
              <a:solidFill>
                <a:srgbClr val="FFC000"/>
              </a:solidFill>
            </a:endParaRPr>
          </a:p>
        </p:txBody>
      </p:sp>
      <p:sp>
        <p:nvSpPr>
          <p:cNvPr id="10" name="Text Box 13"/>
          <p:cNvSpPr txBox="1">
            <a:spLocks noChangeArrowheads="1"/>
          </p:cNvSpPr>
          <p:nvPr/>
        </p:nvSpPr>
        <p:spPr bwMode="auto">
          <a:xfrm>
            <a:off x="3340100" y="1046821"/>
            <a:ext cx="1982788" cy="523875"/>
          </a:xfrm>
          <a:prstGeom prst="rect">
            <a:avLst/>
          </a:prstGeom>
          <a:noFill/>
          <a:ln w="9525">
            <a:noFill/>
            <a:miter lim="800000"/>
            <a:headEnd/>
            <a:tailEnd/>
          </a:ln>
        </p:spPr>
        <p:txBody>
          <a:bodyPr wrap="none">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r>
              <a:rPr lang="en-US" sz="2800">
                <a:solidFill>
                  <a:srgbClr val="FFC000"/>
                </a:solidFill>
                <a:latin typeface="Arial" charset="0"/>
              </a:rPr>
              <a:t>Intermittent</a:t>
            </a:r>
            <a:endParaRPr lang="en-US" sz="2400">
              <a:solidFill>
                <a:srgbClr val="FFC000"/>
              </a:solidFill>
              <a:latin typeface="Arial" charset="0"/>
            </a:endParaRPr>
          </a:p>
        </p:txBody>
      </p:sp>
      <p:sp>
        <p:nvSpPr>
          <p:cNvPr id="11" name="Line 14"/>
          <p:cNvSpPr>
            <a:spLocks noChangeShapeType="1"/>
          </p:cNvSpPr>
          <p:nvPr/>
        </p:nvSpPr>
        <p:spPr bwMode="auto">
          <a:xfrm flipH="1">
            <a:off x="2959100" y="1504020"/>
            <a:ext cx="685800" cy="363538"/>
          </a:xfrm>
          <a:prstGeom prst="line">
            <a:avLst/>
          </a:prstGeom>
          <a:noFill/>
          <a:ln w="19050">
            <a:solidFill>
              <a:srgbClr val="FFC000"/>
            </a:solidFill>
            <a:round/>
            <a:headEnd/>
            <a:tailEnd type="stealth" w="lg" len="lg"/>
          </a:ln>
          <a:extLst>
            <a:ext uri="{909E8E84-426E-40DD-AFC4-6F175D3DCCD1}">
              <a14:hiddenFill xmlns:a14="http://schemas.microsoft.com/office/drawing/2010/main">
                <a:noFill/>
              </a14:hiddenFill>
            </a:ext>
          </a:extLst>
        </p:spPr>
        <p:txBody>
          <a:bodyPr/>
          <a:lstStyle/>
          <a:p>
            <a:endParaRPr lang="en-US">
              <a:solidFill>
                <a:srgbClr val="FFC000"/>
              </a:solidFill>
            </a:endParaRPr>
          </a:p>
        </p:txBody>
      </p:sp>
      <p:sp>
        <p:nvSpPr>
          <p:cNvPr id="12" name="Line 15"/>
          <p:cNvSpPr>
            <a:spLocks noChangeShapeType="1"/>
          </p:cNvSpPr>
          <p:nvPr/>
        </p:nvSpPr>
        <p:spPr bwMode="auto">
          <a:xfrm>
            <a:off x="5245100" y="1580221"/>
            <a:ext cx="609600" cy="1143000"/>
          </a:xfrm>
          <a:prstGeom prst="line">
            <a:avLst/>
          </a:prstGeom>
          <a:noFill/>
          <a:ln w="19050">
            <a:solidFill>
              <a:srgbClr val="FFC000"/>
            </a:solidFill>
            <a:round/>
            <a:headEnd/>
            <a:tailEnd type="stealth" w="lg" len="lg"/>
          </a:ln>
          <a:extLst>
            <a:ext uri="{909E8E84-426E-40DD-AFC4-6F175D3DCCD1}">
              <a14:hiddenFill xmlns:a14="http://schemas.microsoft.com/office/drawing/2010/main">
                <a:noFill/>
              </a14:hiddenFill>
            </a:ext>
          </a:extLst>
        </p:spPr>
        <p:txBody>
          <a:bodyPr/>
          <a:lstStyle/>
          <a:p>
            <a:endParaRPr lang="en-US">
              <a:solidFill>
                <a:srgbClr val="FFC000"/>
              </a:solidFill>
            </a:endParaRPr>
          </a:p>
        </p:txBody>
      </p:sp>
      <p:sp>
        <p:nvSpPr>
          <p:cNvPr id="13" name="Text Box 16"/>
          <p:cNvSpPr txBox="1">
            <a:spLocks noChangeArrowheads="1"/>
          </p:cNvSpPr>
          <p:nvPr/>
        </p:nvSpPr>
        <p:spPr bwMode="auto">
          <a:xfrm rot="1048652">
            <a:off x="3193515" y="1931716"/>
            <a:ext cx="2389187"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r>
              <a:rPr lang="en-US" sz="2400">
                <a:solidFill>
                  <a:srgbClr val="FFC000"/>
                </a:solidFill>
                <a:latin typeface="Arial" charset="0"/>
              </a:rPr>
              <a:t>Stream Channel</a:t>
            </a:r>
          </a:p>
        </p:txBody>
      </p:sp>
      <p:sp>
        <p:nvSpPr>
          <p:cNvPr id="14" name="Rectangle 5"/>
          <p:cNvSpPr>
            <a:spLocks noChangeArrowheads="1"/>
          </p:cNvSpPr>
          <p:nvPr/>
        </p:nvSpPr>
        <p:spPr bwMode="auto">
          <a:xfrm>
            <a:off x="675818" y="5306084"/>
            <a:ext cx="7743152" cy="735012"/>
          </a:xfrm>
          <a:prstGeom prst="rect">
            <a:avLst/>
          </a:prstGeom>
          <a:solidFill>
            <a:srgbClr val="99CCFF"/>
          </a:solidFill>
          <a:ln>
            <a:noFill/>
          </a:ln>
          <a:extLst>
            <a:ext uri="{91240B29-F687-4F45-9708-019B960494DF}">
              <a14:hiddenLine xmlns:a14="http://schemas.microsoft.com/office/drawing/2010/main" w="19050" algn="ctr">
                <a:solidFill>
                  <a:srgbClr val="000000"/>
                </a:solidFill>
                <a:round/>
                <a:headEnd/>
                <a:tailEnd/>
              </a14:hiddenLine>
            </a:ext>
          </a:extLst>
        </p:spPr>
        <p:txBody>
          <a:bodyPr/>
          <a:lstStyle/>
          <a:p>
            <a:pPr eaLnBrk="0" hangingPunct="0"/>
            <a:endParaRPr lang="en-US"/>
          </a:p>
        </p:txBody>
      </p:sp>
      <p:pic>
        <p:nvPicPr>
          <p:cNvPr id="15" name="Picture 14"/>
          <p:cNvPicPr>
            <a:picLocks noChangeAspect="1"/>
          </p:cNvPicPr>
          <p:nvPr/>
        </p:nvPicPr>
        <p:blipFill>
          <a:blip r:embed="rId6"/>
          <a:stretch>
            <a:fillRect/>
          </a:stretch>
        </p:blipFill>
        <p:spPr>
          <a:xfrm>
            <a:off x="528638" y="6126757"/>
            <a:ext cx="8126672" cy="609653"/>
          </a:xfrm>
          <a:prstGeom prst="rect">
            <a:avLst/>
          </a:prstGeom>
        </p:spPr>
      </p:pic>
      <p:pic>
        <p:nvPicPr>
          <p:cNvPr id="17" name="Audio 16">
            <a:hlinkClick r:id="" action="ppaction://media"/>
          </p:cNvPr>
          <p:cNvPicPr>
            <a:picLocks noChangeAspect="1"/>
          </p:cNvPicPr>
          <p:nvPr>
            <a:audioFile r:link="rId2"/>
            <p:extLst>
              <p:ext uri="{DAA4B4D4-6D71-4841-9C94-3DE7FCFB9230}">
                <p14:media xmlns:p14="http://schemas.microsoft.com/office/powerpoint/2010/main" r:embed="rId3">
                  <p14:trim st="2016" end="1005.5419"/>
                </p14:media>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87102119"/>
      </p:ext>
    </p:extLst>
  </p:cSld>
  <p:clrMapOvr>
    <a:masterClrMapping/>
  </p:clrMapOvr>
  <mc:AlternateContent xmlns:mc="http://schemas.openxmlformats.org/markup-compatibility/2006" xmlns:p14="http://schemas.microsoft.com/office/powerpoint/2010/main">
    <mc:Choice Requires="p14">
      <p:transition spd="slow" p14:dur="2000" advTm="141225"/>
    </mc:Choice>
    <mc:Fallback xmlns="">
      <p:transition spd="slow" advTm="141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repeatCount="indefinite" autoRev="1" fill="hold" grpId="0" nodeType="clickEffect">
                                  <p:stCondLst>
                                    <p:cond delay="0"/>
                                  </p:stCondLst>
                                  <p:childTnLst>
                                    <p:animScale>
                                      <p:cBhvr>
                                        <p:cTn id="10" dur="3000" fill="hold"/>
                                        <p:tgtEl>
                                          <p:spTgt spid="3"/>
                                        </p:tgtEl>
                                      </p:cBhvr>
                                      <p:by x="100000" y="125000"/>
                                    </p:animScale>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7"/>
                </p:tgtEl>
              </p:cMediaNode>
            </p:audio>
          </p:childTnLst>
        </p:cTn>
      </p:par>
    </p:tnLst>
    <p:bldLst>
      <p:bldP spid="2" grpId="0"/>
      <p:bldP spid="3" grpId="0" animBg="1"/>
      <p:bldP spid="5" grpId="0" animBg="1"/>
      <p:bldP spid="6" grpId="0" animBg="1"/>
      <p:bldP spid="7" grpId="0"/>
      <p:bldP spid="8" grpId="0" animBg="1"/>
      <p:bldP spid="9" grpId="0" animBg="1"/>
      <p:bldP spid="10" grpId="0"/>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Flow requirement</a:t>
            </a:r>
          </a:p>
        </p:txBody>
      </p:sp>
      <p:sp>
        <p:nvSpPr>
          <p:cNvPr id="3" name="Content Placeholder 2"/>
          <p:cNvSpPr>
            <a:spLocks noGrp="1"/>
          </p:cNvSpPr>
          <p:nvPr>
            <p:ph idx="1"/>
          </p:nvPr>
        </p:nvSpPr>
        <p:spPr/>
        <p:txBody>
          <a:bodyPr/>
          <a:lstStyle/>
          <a:p>
            <a:r>
              <a:rPr lang="en-US"/>
              <a:t>Best sites have flowing water year-round</a:t>
            </a:r>
          </a:p>
          <a:p>
            <a:r>
              <a:rPr lang="en-US"/>
              <a:t>Site must maintain at least a pool during dry periods</a:t>
            </a:r>
          </a:p>
          <a:p>
            <a:endParaRPr lang="en-US"/>
          </a:p>
        </p:txBody>
      </p:sp>
      <p:sp>
        <p:nvSpPr>
          <p:cNvPr id="29" name="TextBox 28"/>
          <p:cNvSpPr txBox="1"/>
          <p:nvPr/>
        </p:nvSpPr>
        <p:spPr>
          <a:xfrm>
            <a:off x="838200" y="5105400"/>
            <a:ext cx="6858000" cy="369332"/>
          </a:xfrm>
          <a:prstGeom prst="rect">
            <a:avLst/>
          </a:prstGeom>
          <a:noFill/>
        </p:spPr>
        <p:txBody>
          <a:bodyPr wrap="square" rtlCol="0">
            <a:spAutoFit/>
          </a:bodyPr>
          <a:lstStyle/>
          <a:p>
            <a:endParaRPr lang="en-US"/>
          </a:p>
        </p:txBody>
      </p:sp>
      <p:pic>
        <p:nvPicPr>
          <p:cNvPr id="15" name="Picture Placeholder 8"/>
          <p:cNvPicPr>
            <a:picLocks noChangeAspect="1"/>
          </p:cNvPicPr>
          <p:nvPr/>
        </p:nvPicPr>
        <p:blipFill rotWithShape="1">
          <a:blip r:embed="rId5">
            <a:extLst>
              <a:ext uri="{28A0092B-C50C-407E-A947-70E740481C1C}">
                <a14:useLocalDpi xmlns:a14="http://schemas.microsoft.com/office/drawing/2010/main" val="0"/>
              </a:ext>
            </a:extLst>
          </a:blip>
          <a:srcRect l="12435" t="11849" r="19670" b="11849"/>
          <a:stretch/>
        </p:blipFill>
        <p:spPr>
          <a:xfrm>
            <a:off x="3850784" y="2876768"/>
            <a:ext cx="4108360" cy="3079537"/>
          </a:xfrm>
          <a:prstGeom prst="rect">
            <a:avLst/>
          </a:prstGeom>
        </p:spPr>
      </p:pic>
      <p:grpSp>
        <p:nvGrpSpPr>
          <p:cNvPr id="32" name="Group 31"/>
          <p:cNvGrpSpPr/>
          <p:nvPr/>
        </p:nvGrpSpPr>
        <p:grpSpPr>
          <a:xfrm>
            <a:off x="461106" y="6117294"/>
            <a:ext cx="8000314" cy="435905"/>
            <a:chOff x="461106" y="6172200"/>
            <a:chExt cx="5377234" cy="381000"/>
          </a:xfrm>
        </p:grpSpPr>
        <p:sp>
          <p:nvSpPr>
            <p:cNvPr id="33" name="Freeform 32"/>
            <p:cNvSpPr/>
            <p:nvPr/>
          </p:nvSpPr>
          <p:spPr>
            <a:xfrm>
              <a:off x="461106"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err="1">
                  <a:solidFill>
                    <a:schemeClr val="bg1"/>
                  </a:solidFill>
                </a:rPr>
                <a:t>ChoosingYour</a:t>
              </a:r>
              <a:r>
                <a:rPr lang="en-US" sz="1100" b="0" kern="1200">
                  <a:solidFill>
                    <a:schemeClr val="bg1"/>
                  </a:solidFill>
                </a:rPr>
                <a:t> Site</a:t>
              </a:r>
            </a:p>
          </p:txBody>
        </p:sp>
        <p:sp>
          <p:nvSpPr>
            <p:cNvPr id="34" name="Freeform 33"/>
            <p:cNvSpPr/>
            <p:nvPr/>
          </p:nvSpPr>
          <p:spPr>
            <a:xfrm>
              <a:off x="1769082"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a:solidFill>
                    <a:schemeClr val="bg1"/>
                  </a:solidFill>
                </a:rPr>
                <a:t>Factors to Consider</a:t>
              </a:r>
              <a:endParaRPr lang="en-US" sz="1100" kern="1200">
                <a:solidFill>
                  <a:schemeClr val="bg1"/>
                </a:solidFill>
              </a:endParaRPr>
            </a:p>
          </p:txBody>
        </p:sp>
        <p:sp>
          <p:nvSpPr>
            <p:cNvPr id="35" name="Freeform 34"/>
            <p:cNvSpPr/>
            <p:nvPr/>
          </p:nvSpPr>
          <p:spPr>
            <a:xfrm>
              <a:off x="3077058"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Location Identification</a:t>
              </a:r>
            </a:p>
          </p:txBody>
        </p:sp>
        <p:sp>
          <p:nvSpPr>
            <p:cNvPr id="36" name="Freeform 35"/>
            <p:cNvSpPr/>
            <p:nvPr/>
          </p:nvSpPr>
          <p:spPr>
            <a:xfrm>
              <a:off x="4385034"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algn="ctr" defTabSz="444500">
                <a:spcBef>
                  <a:spcPct val="0"/>
                </a:spcBef>
              </a:pPr>
              <a:r>
                <a:rPr lang="en-US" sz="1100">
                  <a:ea typeface="+mn-lt"/>
                  <a:cs typeface="+mn-lt"/>
                </a:rPr>
                <a:t>Data Sheet Headers</a:t>
              </a:r>
              <a:endParaRPr lang="en-US"/>
            </a:p>
          </p:txBody>
        </p:sp>
      </p:grpSp>
      <p:pic>
        <p:nvPicPr>
          <p:cNvPr id="11" name="Audio 10">
            <a:hlinkClick r:id="" action="ppaction://media"/>
          </p:cNvPr>
          <p:cNvPicPr>
            <a:picLocks noChangeAspect="1"/>
          </p:cNvPicPr>
          <p:nvPr>
            <a:audioFile r:link="rId1"/>
            <p:extLst>
              <p:ext uri="{DAA4B4D4-6D71-4841-9C94-3DE7FCFB9230}">
                <p14:media xmlns:p14="http://schemas.microsoft.com/office/powerpoint/2010/main" r:embed="rId2">
                  <p14:trim st="2670" end="1729.6417"/>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16702285"/>
      </p:ext>
    </p:extLst>
  </p:cSld>
  <p:clrMapOvr>
    <a:masterClrMapping/>
  </p:clrMapOvr>
  <mc:AlternateContent xmlns:mc="http://schemas.openxmlformats.org/markup-compatibility/2006" xmlns:p14="http://schemas.microsoft.com/office/powerpoint/2010/main">
    <mc:Choice Requires="p14">
      <p:transition spd="slow" p14:dur="2000" advTm="38901"/>
    </mc:Choice>
    <mc:Fallback xmlns="">
      <p:transition spd="slow" advTm="38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Monitoring site</a:t>
            </a:r>
          </a:p>
        </p:txBody>
      </p:sp>
      <p:sp>
        <p:nvSpPr>
          <p:cNvPr id="3" name="Content Placeholder 2"/>
          <p:cNvSpPr>
            <a:spLocks noGrp="1"/>
          </p:cNvSpPr>
          <p:nvPr>
            <p:ph idx="1"/>
          </p:nvPr>
        </p:nvSpPr>
        <p:spPr/>
        <p:txBody>
          <a:bodyPr/>
          <a:lstStyle/>
          <a:p>
            <a:pPr lvl="0">
              <a:buClr>
                <a:srgbClr val="FFFFFF"/>
              </a:buClr>
            </a:pPr>
            <a:r>
              <a:rPr lang="en-US">
                <a:solidFill>
                  <a:prstClr val="white"/>
                </a:solidFill>
              </a:rPr>
              <a:t>300 ft section with at least one </a:t>
            </a:r>
            <a:r>
              <a:rPr lang="en-US">
                <a:solidFill>
                  <a:schemeClr val="tx2"/>
                </a:solidFill>
              </a:rPr>
              <a:t>riffle</a:t>
            </a:r>
          </a:p>
          <a:p>
            <a:pPr lvl="0">
              <a:buClr>
                <a:srgbClr val="FFFFFF"/>
              </a:buClr>
            </a:pPr>
            <a:r>
              <a:rPr lang="en-US">
                <a:solidFill>
                  <a:prstClr val="white"/>
                </a:solidFill>
              </a:rPr>
              <a:t>Sites should not overlap</a:t>
            </a:r>
          </a:p>
          <a:p>
            <a:endParaRPr lang="en-US"/>
          </a:p>
        </p:txBody>
      </p:sp>
      <p:graphicFrame>
        <p:nvGraphicFramePr>
          <p:cNvPr id="16" name="Object 3"/>
          <p:cNvGraphicFramePr>
            <a:graphicFrameLocks noChangeAspect="1"/>
          </p:cNvGraphicFramePr>
          <p:nvPr>
            <p:extLst>
              <p:ext uri="{D42A27DB-BD31-4B8C-83A1-F6EECF244321}">
                <p14:modId xmlns:p14="http://schemas.microsoft.com/office/powerpoint/2010/main" val="1146799416"/>
              </p:ext>
            </p:extLst>
          </p:nvPr>
        </p:nvGraphicFramePr>
        <p:xfrm>
          <a:off x="1469729" y="2895600"/>
          <a:ext cx="6204543" cy="3124200"/>
        </p:xfrm>
        <a:graphic>
          <a:graphicData uri="http://schemas.openxmlformats.org/presentationml/2006/ole">
            <mc:AlternateContent xmlns:mc="http://schemas.openxmlformats.org/markup-compatibility/2006">
              <mc:Choice xmlns:v="urn:schemas-microsoft-com:vml" Requires="v">
                <p:oleObj name="Photo Editor Photo" r:id="rId6" imgW="0" imgH="0" progId="">
                  <p:embed/>
                </p:oleObj>
              </mc:Choice>
              <mc:Fallback>
                <p:oleObj name="Photo Editor Photo" r:id="rId6" imgW="0" imgH="0" progId="">
                  <p:embed/>
                  <p:pic>
                    <p:nvPicPr>
                      <p:cNvPr id="16" name="Object 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9729" y="2895600"/>
                        <a:ext cx="6204543" cy="3124200"/>
                      </a:xfrm>
                      <a:prstGeom prst="rect">
                        <a:avLst/>
                      </a:prstGeom>
                      <a:noFill/>
                      <a:ln w="9525">
                        <a:noFill/>
                        <a:miter lim="800000"/>
                        <a:headEnd/>
                        <a:tailEnd/>
                      </a:ln>
                    </p:spPr>
                  </p:pic>
                </p:oleObj>
              </mc:Fallback>
            </mc:AlternateContent>
          </a:graphicData>
        </a:graphic>
      </p:graphicFrame>
      <p:grpSp>
        <p:nvGrpSpPr>
          <p:cNvPr id="17" name="Group 16"/>
          <p:cNvGrpSpPr/>
          <p:nvPr/>
        </p:nvGrpSpPr>
        <p:grpSpPr>
          <a:xfrm>
            <a:off x="2019909" y="3924068"/>
            <a:ext cx="5105135" cy="989462"/>
            <a:chOff x="1732548" y="4498005"/>
            <a:chExt cx="5582651" cy="876729"/>
          </a:xfrm>
        </p:grpSpPr>
        <p:sp>
          <p:nvSpPr>
            <p:cNvPr id="18" name="AutoShape 4"/>
            <p:cNvSpPr>
              <a:spLocks noChangeArrowheads="1"/>
            </p:cNvSpPr>
            <p:nvPr/>
          </p:nvSpPr>
          <p:spPr bwMode="auto">
            <a:xfrm>
              <a:off x="5648015" y="4566288"/>
              <a:ext cx="1667184" cy="808446"/>
            </a:xfrm>
            <a:prstGeom prst="wave">
              <a:avLst>
                <a:gd name="adj1" fmla="val 13005"/>
                <a:gd name="adj2" fmla="val 0"/>
              </a:avLst>
            </a:prstGeom>
            <a:solidFill>
              <a:srgbClr val="3333CC"/>
            </a:solidFill>
            <a:ln w="9525">
              <a:solidFill>
                <a:srgbClr val="3333CC"/>
              </a:solidFill>
              <a:round/>
              <a:headEnd/>
              <a:tailEnd/>
            </a:ln>
          </p:spPr>
          <p:txBody>
            <a:bodyPr wrap="none" anchor="ctr"/>
            <a:lstStyle/>
            <a:p>
              <a:pPr eaLnBrk="0" hangingPunct="0"/>
              <a:endParaRPr lang="en-US"/>
            </a:p>
          </p:txBody>
        </p:sp>
        <p:sp>
          <p:nvSpPr>
            <p:cNvPr id="19" name="AutoShape 5"/>
            <p:cNvSpPr>
              <a:spLocks noChangeArrowheads="1"/>
            </p:cNvSpPr>
            <p:nvPr/>
          </p:nvSpPr>
          <p:spPr bwMode="auto">
            <a:xfrm>
              <a:off x="3735336" y="4538023"/>
              <a:ext cx="1975922" cy="808446"/>
            </a:xfrm>
            <a:prstGeom prst="wave">
              <a:avLst>
                <a:gd name="adj1" fmla="val 13005"/>
                <a:gd name="adj2" fmla="val 0"/>
              </a:avLst>
            </a:prstGeom>
            <a:solidFill>
              <a:srgbClr val="3333CC"/>
            </a:solidFill>
            <a:ln w="9525">
              <a:solidFill>
                <a:srgbClr val="3333CC"/>
              </a:solidFill>
              <a:round/>
              <a:headEnd/>
              <a:tailEnd/>
            </a:ln>
          </p:spPr>
          <p:txBody>
            <a:bodyPr wrap="none" anchor="ctr"/>
            <a:lstStyle/>
            <a:p>
              <a:pPr eaLnBrk="0" hangingPunct="0"/>
              <a:endParaRPr lang="en-US"/>
            </a:p>
          </p:txBody>
        </p:sp>
        <p:sp>
          <p:nvSpPr>
            <p:cNvPr id="20" name="AutoShape 6"/>
            <p:cNvSpPr>
              <a:spLocks noChangeArrowheads="1"/>
            </p:cNvSpPr>
            <p:nvPr/>
          </p:nvSpPr>
          <p:spPr bwMode="auto">
            <a:xfrm>
              <a:off x="1732548" y="4498005"/>
              <a:ext cx="2037670" cy="808446"/>
            </a:xfrm>
            <a:prstGeom prst="wave">
              <a:avLst>
                <a:gd name="adj1" fmla="val 13005"/>
                <a:gd name="adj2" fmla="val 0"/>
              </a:avLst>
            </a:prstGeom>
            <a:solidFill>
              <a:srgbClr val="3333CC"/>
            </a:solidFill>
            <a:ln w="9525">
              <a:solidFill>
                <a:srgbClr val="3333CC"/>
              </a:solidFill>
              <a:round/>
              <a:headEnd/>
              <a:tailEnd/>
            </a:ln>
          </p:spPr>
          <p:txBody>
            <a:bodyPr wrap="none" anchor="ctr"/>
            <a:lstStyle/>
            <a:p>
              <a:pPr eaLnBrk="0" hangingPunct="0"/>
              <a:endParaRPr lang="en-US"/>
            </a:p>
          </p:txBody>
        </p:sp>
      </p:grpSp>
      <p:sp>
        <p:nvSpPr>
          <p:cNvPr id="29" name="TextBox 28"/>
          <p:cNvSpPr txBox="1"/>
          <p:nvPr/>
        </p:nvSpPr>
        <p:spPr>
          <a:xfrm>
            <a:off x="838200" y="5105400"/>
            <a:ext cx="6858000" cy="369332"/>
          </a:xfrm>
          <a:prstGeom prst="rect">
            <a:avLst/>
          </a:prstGeom>
          <a:noFill/>
        </p:spPr>
        <p:txBody>
          <a:bodyPr wrap="square" rtlCol="0">
            <a:spAutoFit/>
          </a:bodyPr>
          <a:lstStyle/>
          <a:p>
            <a:endParaRPr lang="en-US"/>
          </a:p>
        </p:txBody>
      </p:sp>
      <p:pic>
        <p:nvPicPr>
          <p:cNvPr id="4" name="Picture 3"/>
          <p:cNvPicPr>
            <a:picLocks noChangeAspect="1"/>
          </p:cNvPicPr>
          <p:nvPr/>
        </p:nvPicPr>
        <p:blipFill>
          <a:blip r:embed="rId8"/>
          <a:stretch>
            <a:fillRect/>
          </a:stretch>
        </p:blipFill>
        <p:spPr>
          <a:xfrm>
            <a:off x="508664" y="6109749"/>
            <a:ext cx="8126672" cy="573074"/>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3">
                  <p14:trim st="1449"/>
                </p14:media>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48855019"/>
      </p:ext>
    </p:extLst>
  </p:cSld>
  <p:clrMapOvr>
    <a:masterClrMapping/>
  </p:clrMapOvr>
  <mc:AlternateContent xmlns:mc="http://schemas.openxmlformats.org/markup-compatibility/2006" xmlns:p14="http://schemas.microsoft.com/office/powerpoint/2010/main">
    <mc:Choice Requires="p14">
      <p:transition spd="slow" p14:dur="2000" advTm="67602"/>
    </mc:Choice>
    <mc:Fallback xmlns="">
      <p:transition spd="slow" advTm="67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17"/>
                                        </p:tgtEl>
                                        <p:attrNameLst>
                                          <p:attrName>r</p:attrName>
                                        </p:attrNameLst>
                                      </p:cBhvr>
                                    </p:animRot>
                                    <p:animRot by="-240000">
                                      <p:cBhvr>
                                        <p:cTn id="18" dur="200" fill="hold">
                                          <p:stCondLst>
                                            <p:cond delay="200"/>
                                          </p:stCondLst>
                                        </p:cTn>
                                        <p:tgtEl>
                                          <p:spTgt spid="17"/>
                                        </p:tgtEl>
                                        <p:attrNameLst>
                                          <p:attrName>r</p:attrName>
                                        </p:attrNameLst>
                                      </p:cBhvr>
                                    </p:animRot>
                                    <p:animRot by="240000">
                                      <p:cBhvr>
                                        <p:cTn id="19" dur="200" fill="hold">
                                          <p:stCondLst>
                                            <p:cond delay="400"/>
                                          </p:stCondLst>
                                        </p:cTn>
                                        <p:tgtEl>
                                          <p:spTgt spid="17"/>
                                        </p:tgtEl>
                                        <p:attrNameLst>
                                          <p:attrName>r</p:attrName>
                                        </p:attrNameLst>
                                      </p:cBhvr>
                                    </p:animRot>
                                    <p:animRot by="-240000">
                                      <p:cBhvr>
                                        <p:cTn id="20" dur="200" fill="hold">
                                          <p:stCondLst>
                                            <p:cond delay="600"/>
                                          </p:stCondLst>
                                        </p:cTn>
                                        <p:tgtEl>
                                          <p:spTgt spid="17"/>
                                        </p:tgtEl>
                                        <p:attrNameLst>
                                          <p:attrName>r</p:attrName>
                                        </p:attrNameLst>
                                      </p:cBhvr>
                                    </p:animRot>
                                    <p:animRot by="120000">
                                      <p:cBhvr>
                                        <p:cTn id="21"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5|1|1.1|1.1"/>
</p:tagLst>
</file>

<file path=ppt/tags/tag2.xml><?xml version="1.0" encoding="utf-8"?>
<p:tagLst xmlns:a="http://schemas.openxmlformats.org/drawingml/2006/main" xmlns:r="http://schemas.openxmlformats.org/officeDocument/2006/relationships" xmlns:p="http://schemas.openxmlformats.org/presentationml/2006/main">
  <p:tag name="TIMING" val="|3.6"/>
</p:tagLst>
</file>

<file path=ppt/tags/tag3.xml><?xml version="1.0" encoding="utf-8"?>
<p:tagLst xmlns:a="http://schemas.openxmlformats.org/drawingml/2006/main" xmlns:r="http://schemas.openxmlformats.org/officeDocument/2006/relationships" xmlns:p="http://schemas.openxmlformats.org/presentationml/2006/main">
  <p:tag name="TIMING" val="|9.4|11.7|59.7|27.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WQMTheme2017_Gray">
  <a:themeElements>
    <a:clrScheme name="Custom 5">
      <a:dk1>
        <a:sysClr val="windowText" lastClr="000000"/>
      </a:dk1>
      <a:lt1>
        <a:sysClr val="window" lastClr="FFFFFF"/>
      </a:lt1>
      <a:dk2>
        <a:srgbClr val="04617B"/>
      </a:dk2>
      <a:lt2>
        <a:srgbClr val="DCD880"/>
      </a:lt2>
      <a:accent1>
        <a:srgbClr val="FFFFFF"/>
      </a:accent1>
      <a:accent2>
        <a:srgbClr val="009DD9"/>
      </a:accent2>
      <a:accent3>
        <a:srgbClr val="7CCA62"/>
      </a:accent3>
      <a:accent4>
        <a:srgbClr val="10CF9B"/>
      </a:accent4>
      <a:accent5>
        <a:srgbClr val="7CCA62"/>
      </a:accent5>
      <a:accent6>
        <a:srgbClr val="A5C249"/>
      </a:accent6>
      <a:hlink>
        <a:srgbClr val="F49100"/>
      </a:hlink>
      <a:folHlink>
        <a:srgbClr val="85DFD0"/>
      </a:folHlink>
    </a:clrScheme>
    <a:fontScheme name="Segoe">
      <a:majorFont>
        <a:latin typeface="Segoe UI"/>
        <a:ea typeface=""/>
        <a:cs typeface=""/>
      </a:majorFont>
      <a:minorFont>
        <a:latin typeface="Segoe UI Semibold"/>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44a7b3a-5299-4f3c-a86d-77962e600f55">
      <Terms xmlns="http://schemas.microsoft.com/office/infopath/2007/PartnerControls"/>
    </lcf76f155ced4ddcb4097134ff3c332f>
    <TaxCatchAll xmlns="560075e1-4e6f-4059-867c-d2431e36330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0E3AB7ECFA504C92F7D35D9245647A" ma:contentTypeVersion="14" ma:contentTypeDescription="Create a new document." ma:contentTypeScope="" ma:versionID="e454658fa093016e72b390c789eb3841">
  <xsd:schema xmlns:xsd="http://www.w3.org/2001/XMLSchema" xmlns:xs="http://www.w3.org/2001/XMLSchema" xmlns:p="http://schemas.microsoft.com/office/2006/metadata/properties" xmlns:ns2="83b1d30f-9752-422c-95c2-017501ed601e" xmlns:ns3="344a7b3a-5299-4f3c-a86d-77962e600f55" xmlns:ns4="560075e1-4e6f-4059-867c-d2431e363304" targetNamespace="http://schemas.microsoft.com/office/2006/metadata/properties" ma:root="true" ma:fieldsID="17556bb668ab7ac89ef7342b5a541c90" ns2:_="" ns3:_="" ns4:_="">
    <xsd:import namespace="83b1d30f-9752-422c-95c2-017501ed601e"/>
    <xsd:import namespace="344a7b3a-5299-4f3c-a86d-77962e600f55"/>
    <xsd:import namespace="560075e1-4e6f-4059-867c-d2431e36330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lcf76f155ced4ddcb4097134ff3c332f" minOccurs="0"/>
                <xsd:element ref="ns4:TaxCatchAll"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b1d30f-9752-422c-95c2-017501ed601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4a7b3a-5299-4f3c-a86d-77962e600f5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42c0950-1ab1-43ab-91fa-9c3c3a89d032"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0075e1-4e6f-4059-867c-d2431e36330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d88b486-ada2-4113-94bc-da16b8971c41}" ma:internalName="TaxCatchAll" ma:showField="CatchAllData" ma:web="83b1d30f-9752-422c-95c2-017501ed60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F3FAFE-D430-4165-88D3-45F1D17E1757}">
  <ds:schemaRefs>
    <ds:schemaRef ds:uri="http://purl.org/dc/dcmitype/"/>
    <ds:schemaRef ds:uri="http://purl.org/dc/elements/1.1/"/>
    <ds:schemaRef ds:uri="http://www.w3.org/XML/1998/namespace"/>
    <ds:schemaRef ds:uri="http://schemas.microsoft.com/office/2006/documentManagement/types"/>
    <ds:schemaRef ds:uri="560075e1-4e6f-4059-867c-d2431e363304"/>
    <ds:schemaRef ds:uri="http://schemas.microsoft.com/office/2006/metadata/properties"/>
    <ds:schemaRef ds:uri="83b1d30f-9752-422c-95c2-017501ed601e"/>
    <ds:schemaRef ds:uri="http://purl.org/dc/terms/"/>
    <ds:schemaRef ds:uri="http://schemas.microsoft.com/office/infopath/2007/PartnerControls"/>
    <ds:schemaRef ds:uri="http://schemas.openxmlformats.org/package/2006/metadata/core-properties"/>
    <ds:schemaRef ds:uri="344a7b3a-5299-4f3c-a86d-77962e600f55"/>
  </ds:schemaRefs>
</ds:datastoreItem>
</file>

<file path=customXml/itemProps2.xml><?xml version="1.0" encoding="utf-8"?>
<ds:datastoreItem xmlns:ds="http://schemas.openxmlformats.org/officeDocument/2006/customXml" ds:itemID="{0984A343-2C1B-42C2-B9B0-891FFA74DD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b1d30f-9752-422c-95c2-017501ed601e"/>
    <ds:schemaRef ds:uri="344a7b3a-5299-4f3c-a86d-77962e600f55"/>
    <ds:schemaRef ds:uri="560075e1-4e6f-4059-867c-d2431e3633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F4CFDD-B710-4FA7-BDB9-D3BF12C553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VWQMTheme2017_Gray</Template>
  <TotalTime>1423</TotalTime>
  <Words>3252</Words>
  <Application>Microsoft Office PowerPoint</Application>
  <PresentationFormat>On-screen Show (4:3)</PresentationFormat>
  <Paragraphs>299</Paragraphs>
  <Slides>29</Slides>
  <Notes>29</Notes>
  <HiddenSlides>0</HiddenSlides>
  <MMClips>29</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9" baseType="lpstr">
      <vt:lpstr>Arial</vt:lpstr>
      <vt:lpstr>Calibri</vt:lpstr>
      <vt:lpstr>Comic Sans MS</vt:lpstr>
      <vt:lpstr>Segoe Print</vt:lpstr>
      <vt:lpstr>Segoe UI</vt:lpstr>
      <vt:lpstr>Segoe UI Semibold</vt:lpstr>
      <vt:lpstr>Wingdings</vt:lpstr>
      <vt:lpstr>Wingdings 2</vt:lpstr>
      <vt:lpstr>VWQMTheme2017_Gray</vt:lpstr>
      <vt:lpstr>Photo Editor Photo</vt:lpstr>
      <vt:lpstr>Site selection</vt:lpstr>
      <vt:lpstr>Site selection</vt:lpstr>
      <vt:lpstr>CHOOSING A SITE – HOW DO I DECIDE?</vt:lpstr>
      <vt:lpstr>Select a location  of your choice</vt:lpstr>
      <vt:lpstr>Find a Monitoring Gap</vt:lpstr>
      <vt:lpstr>Factors to consider</vt:lpstr>
      <vt:lpstr>PowerPoint Presentation</vt:lpstr>
      <vt:lpstr>Flow requirement</vt:lpstr>
      <vt:lpstr>Monitoring site</vt:lpstr>
      <vt:lpstr>Riffle habitat</vt:lpstr>
      <vt:lpstr>Important considerations</vt:lpstr>
      <vt:lpstr>Monitoring site</vt:lpstr>
      <vt:lpstr>Site accessibility</vt:lpstr>
      <vt:lpstr>Site selection scenario</vt:lpstr>
      <vt:lpstr>Site location identification</vt:lpstr>
      <vt:lpstr>Site map</vt:lpstr>
      <vt:lpstr>Site LOCATION description</vt:lpstr>
      <vt:lpstr>Site numbering</vt:lpstr>
      <vt:lpstr>PowerPoint Presentation</vt:lpstr>
      <vt:lpstr>Where to find maps</vt:lpstr>
      <vt:lpstr>Data Sheet Headers</vt:lpstr>
      <vt:lpstr>Required info on  all data sheets</vt:lpstr>
      <vt:lpstr>Weather/Rainfall  information</vt:lpstr>
      <vt:lpstr>Header (mis)information</vt:lpstr>
      <vt:lpstr>Importance of location ID</vt:lpstr>
      <vt:lpstr>Stream unnamed?</vt:lpstr>
      <vt:lpstr>How to get Your Site Added</vt:lpstr>
      <vt:lpstr>Site selection Questions</vt:lpstr>
      <vt:lpstr>Contact us</vt:lpstr>
    </vt:vector>
  </TitlesOfParts>
  <Company>Missouri Dept of Conservation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Site selection</dc:title>
  <dc:creator>mdcadmin</dc:creator>
  <cp:lastModifiedBy>April Sevy</cp:lastModifiedBy>
  <cp:revision>25</cp:revision>
  <cp:lastPrinted>2023-02-26T02:16:08Z</cp:lastPrinted>
  <dcterms:created xsi:type="dcterms:W3CDTF">2017-02-01T16:06:26Z</dcterms:created>
  <dcterms:modified xsi:type="dcterms:W3CDTF">2023-02-26T02:16:09Z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0x010100200E3AB7ECFA504C92F7D35D9245647A</vt:lpwstr>
  </property>
</Properties>
</file>